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9.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78"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19" autoAdjust="0"/>
    <p:restoredTop sz="96288" autoAdjust="0"/>
  </p:normalViewPr>
  <p:slideViewPr>
    <p:cSldViewPr snapToGrid="0">
      <p:cViewPr varScale="1">
        <p:scale>
          <a:sx n="129" d="100"/>
          <a:sy n="129" d="100"/>
        </p:scale>
        <p:origin x="130" y="33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sz="1600" i="1" dirty="0"/>
              <a:t>Number of Labels Generated Compression</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lineChart>
        <c:grouping val="standard"/>
        <c:varyColors val="0"/>
        <c:ser>
          <c:idx val="0"/>
          <c:order val="0"/>
          <c:tx>
            <c:strRef>
              <c:f>Sheet1!$B$1</c:f>
              <c:strCache>
                <c:ptCount val="1"/>
                <c:pt idx="0">
                  <c:v># of '58' Label</c:v>
                </c:pt>
              </c:strCache>
            </c:strRef>
          </c:tx>
          <c:spPr>
            <a:ln w="28575" cap="rnd">
              <a:solidFill>
                <a:schemeClr val="accent1"/>
              </a:solidFill>
              <a:round/>
            </a:ln>
            <a:effectLst/>
          </c:spPr>
          <c:marker>
            <c:symbol val="none"/>
          </c:marker>
          <c:cat>
            <c:strRef>
              <c:f>Sheet1!$A$2:$A$6</c:f>
              <c:strCache>
                <c:ptCount val="5"/>
                <c:pt idx="0">
                  <c:v>k = 0</c:v>
                </c:pt>
                <c:pt idx="1">
                  <c:v>k = 1</c:v>
                </c:pt>
                <c:pt idx="2">
                  <c:v>k = 5</c:v>
                </c:pt>
                <c:pt idx="3">
                  <c:v>k = 20</c:v>
                </c:pt>
                <c:pt idx="4">
                  <c:v>k = 50</c:v>
                </c:pt>
              </c:strCache>
            </c:strRef>
          </c:cat>
          <c:val>
            <c:numRef>
              <c:f>Sheet1!$B$2:$B$6</c:f>
              <c:numCache>
                <c:formatCode>General</c:formatCode>
                <c:ptCount val="5"/>
                <c:pt idx="0">
                  <c:v>96</c:v>
                </c:pt>
                <c:pt idx="1">
                  <c:v>63</c:v>
                </c:pt>
                <c:pt idx="2">
                  <c:v>58</c:v>
                </c:pt>
                <c:pt idx="3">
                  <c:v>54</c:v>
                </c:pt>
                <c:pt idx="4">
                  <c:v>47</c:v>
                </c:pt>
              </c:numCache>
            </c:numRef>
          </c:val>
          <c:smooth val="0"/>
          <c:extLst>
            <c:ext xmlns:c16="http://schemas.microsoft.com/office/drawing/2014/chart" uri="{C3380CC4-5D6E-409C-BE32-E72D297353CC}">
              <c16:uniqueId val="{00000000-A6F0-438E-952C-4C0191585590}"/>
            </c:ext>
          </c:extLst>
        </c:ser>
        <c:ser>
          <c:idx val="1"/>
          <c:order val="1"/>
          <c:tx>
            <c:strRef>
              <c:f>Sheet1!$C$1</c:f>
              <c:strCache>
                <c:ptCount val="1"/>
                <c:pt idx="0">
                  <c:v># of '47' Labels</c:v>
                </c:pt>
              </c:strCache>
            </c:strRef>
          </c:tx>
          <c:spPr>
            <a:ln w="28575" cap="rnd">
              <a:solidFill>
                <a:schemeClr val="accent2"/>
              </a:solidFill>
              <a:round/>
            </a:ln>
            <a:effectLst/>
          </c:spPr>
          <c:marker>
            <c:symbol val="none"/>
          </c:marker>
          <c:cat>
            <c:strRef>
              <c:f>Sheet1!$A$2:$A$6</c:f>
              <c:strCache>
                <c:ptCount val="5"/>
                <c:pt idx="0">
                  <c:v>k = 0</c:v>
                </c:pt>
                <c:pt idx="1">
                  <c:v>k = 1</c:v>
                </c:pt>
                <c:pt idx="2">
                  <c:v>k = 5</c:v>
                </c:pt>
                <c:pt idx="3">
                  <c:v>k = 20</c:v>
                </c:pt>
                <c:pt idx="4">
                  <c:v>k = 50</c:v>
                </c:pt>
              </c:strCache>
            </c:strRef>
          </c:cat>
          <c:val>
            <c:numRef>
              <c:f>Sheet1!$C$2:$C$6</c:f>
              <c:numCache>
                <c:formatCode>General</c:formatCode>
                <c:ptCount val="5"/>
                <c:pt idx="0">
                  <c:v>5</c:v>
                </c:pt>
                <c:pt idx="1">
                  <c:v>38</c:v>
                </c:pt>
                <c:pt idx="2">
                  <c:v>43</c:v>
                </c:pt>
                <c:pt idx="3">
                  <c:v>47</c:v>
                </c:pt>
                <c:pt idx="4">
                  <c:v>54</c:v>
                </c:pt>
              </c:numCache>
            </c:numRef>
          </c:val>
          <c:smooth val="0"/>
          <c:extLst>
            <c:ext xmlns:c16="http://schemas.microsoft.com/office/drawing/2014/chart" uri="{C3380CC4-5D6E-409C-BE32-E72D297353CC}">
              <c16:uniqueId val="{00000001-A6F0-438E-952C-4C0191585590}"/>
            </c:ext>
          </c:extLst>
        </c:ser>
        <c:dLbls>
          <c:showLegendKey val="0"/>
          <c:showVal val="0"/>
          <c:showCatName val="0"/>
          <c:showSerName val="0"/>
          <c:showPercent val="0"/>
          <c:showBubbleSize val="0"/>
        </c:dLbls>
        <c:smooth val="0"/>
        <c:axId val="1064535471"/>
        <c:axId val="1064525391"/>
      </c:lineChart>
      <c:catAx>
        <c:axId val="10645354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064525391"/>
        <c:crosses val="autoZero"/>
        <c:auto val="1"/>
        <c:lblAlgn val="ctr"/>
        <c:lblOffset val="100"/>
        <c:noMultiLvlLbl val="0"/>
      </c:catAx>
      <c:valAx>
        <c:axId val="1064525391"/>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064535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sz="1600" i="1" dirty="0"/>
              <a:t>Number of Labels Generated Compression</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lineChart>
        <c:grouping val="standard"/>
        <c:varyColors val="0"/>
        <c:ser>
          <c:idx val="0"/>
          <c:order val="0"/>
          <c:tx>
            <c:strRef>
              <c:f>Sheet1!$B$1</c:f>
              <c:strCache>
                <c:ptCount val="1"/>
                <c:pt idx="0">
                  <c:v># of '58' Label</c:v>
                </c:pt>
              </c:strCache>
            </c:strRef>
          </c:tx>
          <c:spPr>
            <a:ln w="28575" cap="rnd">
              <a:solidFill>
                <a:schemeClr val="accent1"/>
              </a:solidFill>
              <a:round/>
            </a:ln>
            <a:effectLst/>
          </c:spPr>
          <c:marker>
            <c:symbol val="none"/>
          </c:marker>
          <c:cat>
            <c:strRef>
              <c:f>Sheet1!$A$2:$A$6</c:f>
              <c:strCache>
                <c:ptCount val="5"/>
                <c:pt idx="0">
                  <c:v>k = 0</c:v>
                </c:pt>
                <c:pt idx="1">
                  <c:v>k = 1</c:v>
                </c:pt>
                <c:pt idx="2">
                  <c:v>k = 5</c:v>
                </c:pt>
                <c:pt idx="3">
                  <c:v>k = 20</c:v>
                </c:pt>
                <c:pt idx="4">
                  <c:v>k = 50</c:v>
                </c:pt>
              </c:strCache>
            </c:strRef>
          </c:cat>
          <c:val>
            <c:numRef>
              <c:f>Sheet1!$B$2:$B$6</c:f>
              <c:numCache>
                <c:formatCode>General</c:formatCode>
                <c:ptCount val="5"/>
                <c:pt idx="0">
                  <c:v>387</c:v>
                </c:pt>
                <c:pt idx="1">
                  <c:v>218</c:v>
                </c:pt>
                <c:pt idx="2">
                  <c:v>249</c:v>
                </c:pt>
                <c:pt idx="3">
                  <c:v>242</c:v>
                </c:pt>
                <c:pt idx="4">
                  <c:v>188</c:v>
                </c:pt>
              </c:numCache>
            </c:numRef>
          </c:val>
          <c:smooth val="0"/>
          <c:extLst>
            <c:ext xmlns:c16="http://schemas.microsoft.com/office/drawing/2014/chart" uri="{C3380CC4-5D6E-409C-BE32-E72D297353CC}">
              <c16:uniqueId val="{00000000-A6F0-438E-952C-4C0191585590}"/>
            </c:ext>
          </c:extLst>
        </c:ser>
        <c:ser>
          <c:idx val="1"/>
          <c:order val="1"/>
          <c:tx>
            <c:strRef>
              <c:f>Sheet1!$C$1</c:f>
              <c:strCache>
                <c:ptCount val="1"/>
                <c:pt idx="0">
                  <c:v># of '47' Labels</c:v>
                </c:pt>
              </c:strCache>
            </c:strRef>
          </c:tx>
          <c:spPr>
            <a:ln w="28575" cap="rnd">
              <a:solidFill>
                <a:schemeClr val="accent2"/>
              </a:solidFill>
              <a:round/>
            </a:ln>
            <a:effectLst/>
          </c:spPr>
          <c:marker>
            <c:symbol val="none"/>
          </c:marker>
          <c:cat>
            <c:strRef>
              <c:f>Sheet1!$A$2:$A$6</c:f>
              <c:strCache>
                <c:ptCount val="5"/>
                <c:pt idx="0">
                  <c:v>k = 0</c:v>
                </c:pt>
                <c:pt idx="1">
                  <c:v>k = 1</c:v>
                </c:pt>
                <c:pt idx="2">
                  <c:v>k = 5</c:v>
                </c:pt>
                <c:pt idx="3">
                  <c:v>k = 20</c:v>
                </c:pt>
                <c:pt idx="4">
                  <c:v>k = 50</c:v>
                </c:pt>
              </c:strCache>
            </c:strRef>
          </c:cat>
          <c:val>
            <c:numRef>
              <c:f>Sheet1!$C$2:$C$6</c:f>
              <c:numCache>
                <c:formatCode>General</c:formatCode>
                <c:ptCount val="5"/>
                <c:pt idx="0">
                  <c:v>13</c:v>
                </c:pt>
                <c:pt idx="1">
                  <c:v>182</c:v>
                </c:pt>
                <c:pt idx="2">
                  <c:v>151</c:v>
                </c:pt>
                <c:pt idx="3">
                  <c:v>158</c:v>
                </c:pt>
                <c:pt idx="4">
                  <c:v>212</c:v>
                </c:pt>
              </c:numCache>
            </c:numRef>
          </c:val>
          <c:smooth val="0"/>
          <c:extLst>
            <c:ext xmlns:c16="http://schemas.microsoft.com/office/drawing/2014/chart" uri="{C3380CC4-5D6E-409C-BE32-E72D297353CC}">
              <c16:uniqueId val="{00000001-A6F0-438E-952C-4C0191585590}"/>
            </c:ext>
          </c:extLst>
        </c:ser>
        <c:ser>
          <c:idx val="2"/>
          <c:order val="2"/>
          <c:tx>
            <c:strRef>
              <c:f>Sheet1!$D$1</c:f>
              <c:strCache>
                <c:ptCount val="1"/>
                <c:pt idx="0">
                  <c:v># of '1' True Labels</c:v>
                </c:pt>
              </c:strCache>
            </c:strRef>
          </c:tx>
          <c:spPr>
            <a:ln w="28575" cap="rnd">
              <a:solidFill>
                <a:schemeClr val="accent3"/>
              </a:solidFill>
              <a:prstDash val="sysDash"/>
              <a:round/>
            </a:ln>
            <a:effectLst/>
          </c:spPr>
          <c:marker>
            <c:symbol val="none"/>
          </c:marker>
          <c:cat>
            <c:strRef>
              <c:f>Sheet1!$A$2:$A$6</c:f>
              <c:strCache>
                <c:ptCount val="5"/>
                <c:pt idx="0">
                  <c:v>k = 0</c:v>
                </c:pt>
                <c:pt idx="1">
                  <c:v>k = 1</c:v>
                </c:pt>
                <c:pt idx="2">
                  <c:v>k = 5</c:v>
                </c:pt>
                <c:pt idx="3">
                  <c:v>k = 20</c:v>
                </c:pt>
                <c:pt idx="4">
                  <c:v>k = 50</c:v>
                </c:pt>
              </c:strCache>
            </c:strRef>
          </c:cat>
          <c:val>
            <c:numRef>
              <c:f>Sheet1!$D$2:$D$6</c:f>
              <c:numCache>
                <c:formatCode>General</c:formatCode>
                <c:ptCount val="5"/>
                <c:pt idx="0">
                  <c:v>77</c:v>
                </c:pt>
                <c:pt idx="1">
                  <c:v>77</c:v>
                </c:pt>
                <c:pt idx="2">
                  <c:v>77</c:v>
                </c:pt>
                <c:pt idx="3">
                  <c:v>77</c:v>
                </c:pt>
                <c:pt idx="4">
                  <c:v>77</c:v>
                </c:pt>
              </c:numCache>
            </c:numRef>
          </c:val>
          <c:smooth val="0"/>
          <c:extLst>
            <c:ext xmlns:c16="http://schemas.microsoft.com/office/drawing/2014/chart" uri="{C3380CC4-5D6E-409C-BE32-E72D297353CC}">
              <c16:uniqueId val="{00000001-D87E-4EE7-8C6E-AA19262E9FD8}"/>
            </c:ext>
          </c:extLst>
        </c:ser>
        <c:dLbls>
          <c:showLegendKey val="0"/>
          <c:showVal val="0"/>
          <c:showCatName val="0"/>
          <c:showSerName val="0"/>
          <c:showPercent val="0"/>
          <c:showBubbleSize val="0"/>
        </c:dLbls>
        <c:smooth val="0"/>
        <c:axId val="1064535471"/>
        <c:axId val="1064525391"/>
      </c:lineChart>
      <c:catAx>
        <c:axId val="10645354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064525391"/>
        <c:crosses val="autoZero"/>
        <c:auto val="1"/>
        <c:lblAlgn val="ctr"/>
        <c:lblOffset val="100"/>
        <c:noMultiLvlLbl val="0"/>
      </c:catAx>
      <c:valAx>
        <c:axId val="1064525391"/>
        <c:scaling>
          <c:orientation val="minMax"/>
          <c:max val="4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064535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r>
              <a:rPr lang="en-US" sz="1600" i="1" dirty="0"/>
              <a:t>Metrics</a:t>
            </a:r>
          </a:p>
        </c:rich>
      </c:tx>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title>
    <c:autoTitleDeleted val="0"/>
    <c:plotArea>
      <c:layout/>
      <c:lineChart>
        <c:grouping val="standard"/>
        <c:varyColors val="0"/>
        <c:ser>
          <c:idx val="0"/>
          <c:order val="0"/>
          <c:tx>
            <c:strRef>
              <c:f>Sheet1!$B$1</c:f>
              <c:strCache>
                <c:ptCount val="1"/>
                <c:pt idx="0">
                  <c:v>Accuracy</c:v>
                </c:pt>
              </c:strCache>
            </c:strRef>
          </c:tx>
          <c:spPr>
            <a:ln w="28575" cap="rnd">
              <a:solidFill>
                <a:schemeClr val="accent5">
                  <a:lumMod val="60000"/>
                  <a:lumOff val="40000"/>
                </a:schemeClr>
              </a:solidFill>
              <a:round/>
            </a:ln>
            <a:effectLst/>
          </c:spPr>
          <c:marker>
            <c:symbol val="none"/>
          </c:marker>
          <c:cat>
            <c:strRef>
              <c:f>Sheet1!$A$2:$A$6</c:f>
              <c:strCache>
                <c:ptCount val="5"/>
                <c:pt idx="0">
                  <c:v>k = 0</c:v>
                </c:pt>
                <c:pt idx="1">
                  <c:v>k = 1</c:v>
                </c:pt>
                <c:pt idx="2">
                  <c:v>k = 5</c:v>
                </c:pt>
                <c:pt idx="3">
                  <c:v>k = 20</c:v>
                </c:pt>
                <c:pt idx="4">
                  <c:v>k = 50</c:v>
                </c:pt>
              </c:strCache>
            </c:strRef>
          </c:cat>
          <c:val>
            <c:numRef>
              <c:f>Sheet1!$B$2:$B$6</c:f>
              <c:numCache>
                <c:formatCode>0%</c:formatCode>
                <c:ptCount val="5"/>
                <c:pt idx="0">
                  <c:v>0.21</c:v>
                </c:pt>
                <c:pt idx="1">
                  <c:v>0.53</c:v>
                </c:pt>
                <c:pt idx="2">
                  <c:v>0.49</c:v>
                </c:pt>
                <c:pt idx="3">
                  <c:v>0.48</c:v>
                </c:pt>
                <c:pt idx="4">
                  <c:v>0.57999999999999996</c:v>
                </c:pt>
              </c:numCache>
            </c:numRef>
          </c:val>
          <c:smooth val="0"/>
          <c:extLst>
            <c:ext xmlns:c16="http://schemas.microsoft.com/office/drawing/2014/chart" uri="{C3380CC4-5D6E-409C-BE32-E72D297353CC}">
              <c16:uniqueId val="{00000000-A6F0-438E-952C-4C0191585590}"/>
            </c:ext>
          </c:extLst>
        </c:ser>
        <c:ser>
          <c:idx val="1"/>
          <c:order val="1"/>
          <c:tx>
            <c:strRef>
              <c:f>Sheet1!$C$1</c:f>
              <c:strCache>
                <c:ptCount val="1"/>
                <c:pt idx="0">
                  <c:v>Recall</c:v>
                </c:pt>
              </c:strCache>
            </c:strRef>
          </c:tx>
          <c:spPr>
            <a:ln w="28575" cap="rnd">
              <a:solidFill>
                <a:schemeClr val="accent1">
                  <a:lumMod val="60000"/>
                  <a:lumOff val="40000"/>
                </a:schemeClr>
              </a:solidFill>
              <a:round/>
            </a:ln>
            <a:effectLst/>
          </c:spPr>
          <c:marker>
            <c:symbol val="none"/>
          </c:marker>
          <c:cat>
            <c:strRef>
              <c:f>Sheet1!$A$2:$A$6</c:f>
              <c:strCache>
                <c:ptCount val="5"/>
                <c:pt idx="0">
                  <c:v>k = 0</c:v>
                </c:pt>
                <c:pt idx="1">
                  <c:v>k = 1</c:v>
                </c:pt>
                <c:pt idx="2">
                  <c:v>k = 5</c:v>
                </c:pt>
                <c:pt idx="3">
                  <c:v>k = 20</c:v>
                </c:pt>
                <c:pt idx="4">
                  <c:v>k = 50</c:v>
                </c:pt>
              </c:strCache>
            </c:strRef>
          </c:cat>
          <c:val>
            <c:numRef>
              <c:f>Sheet1!$C$2:$C$6</c:f>
              <c:numCache>
                <c:formatCode>0%</c:formatCode>
                <c:ptCount val="5"/>
                <c:pt idx="0">
                  <c:v>0.97</c:v>
                </c:pt>
                <c:pt idx="1">
                  <c:v>0.69</c:v>
                </c:pt>
                <c:pt idx="2">
                  <c:v>0.78</c:v>
                </c:pt>
                <c:pt idx="3">
                  <c:v>0.71</c:v>
                </c:pt>
                <c:pt idx="4">
                  <c:v>0.61</c:v>
                </c:pt>
              </c:numCache>
            </c:numRef>
          </c:val>
          <c:smooth val="0"/>
          <c:extLst>
            <c:ext xmlns:c16="http://schemas.microsoft.com/office/drawing/2014/chart" uri="{C3380CC4-5D6E-409C-BE32-E72D297353CC}">
              <c16:uniqueId val="{00000001-A6F0-438E-952C-4C0191585590}"/>
            </c:ext>
          </c:extLst>
        </c:ser>
        <c:ser>
          <c:idx val="2"/>
          <c:order val="2"/>
          <c:tx>
            <c:strRef>
              <c:f>Sheet1!$D$1</c:f>
              <c:strCache>
                <c:ptCount val="1"/>
                <c:pt idx="0">
                  <c:v>F1-Score</c:v>
                </c:pt>
              </c:strCache>
            </c:strRef>
          </c:tx>
          <c:spPr>
            <a:ln w="28575" cap="rnd" cmpd="sng">
              <a:solidFill>
                <a:schemeClr val="accent6">
                  <a:lumMod val="75000"/>
                </a:schemeClr>
              </a:solidFill>
              <a:prstDash val="solid"/>
              <a:round/>
              <a:headEnd type="none"/>
              <a:tailEnd type="none"/>
            </a:ln>
            <a:effectLst/>
          </c:spPr>
          <c:marker>
            <c:symbol val="none"/>
          </c:marker>
          <c:cat>
            <c:strRef>
              <c:f>Sheet1!$A$2:$A$6</c:f>
              <c:strCache>
                <c:ptCount val="5"/>
                <c:pt idx="0">
                  <c:v>k = 0</c:v>
                </c:pt>
                <c:pt idx="1">
                  <c:v>k = 1</c:v>
                </c:pt>
                <c:pt idx="2">
                  <c:v>k = 5</c:v>
                </c:pt>
                <c:pt idx="3">
                  <c:v>k = 20</c:v>
                </c:pt>
                <c:pt idx="4">
                  <c:v>k = 50</c:v>
                </c:pt>
              </c:strCache>
            </c:strRef>
          </c:cat>
          <c:val>
            <c:numRef>
              <c:f>Sheet1!$D$2:$D$6</c:f>
              <c:numCache>
                <c:formatCode>0%</c:formatCode>
                <c:ptCount val="5"/>
                <c:pt idx="0">
                  <c:v>0.32</c:v>
                </c:pt>
                <c:pt idx="1">
                  <c:v>0.36</c:v>
                </c:pt>
                <c:pt idx="2">
                  <c:v>0.37</c:v>
                </c:pt>
                <c:pt idx="3">
                  <c:v>0.34</c:v>
                </c:pt>
                <c:pt idx="4">
                  <c:v>0.35</c:v>
                </c:pt>
              </c:numCache>
            </c:numRef>
          </c:val>
          <c:smooth val="0"/>
          <c:extLst>
            <c:ext xmlns:c16="http://schemas.microsoft.com/office/drawing/2014/chart" uri="{C3380CC4-5D6E-409C-BE32-E72D297353CC}">
              <c16:uniqueId val="{00000001-D87E-4EE7-8C6E-AA19262E9FD8}"/>
            </c:ext>
          </c:extLst>
        </c:ser>
        <c:dLbls>
          <c:showLegendKey val="0"/>
          <c:showVal val="0"/>
          <c:showCatName val="0"/>
          <c:showSerName val="0"/>
          <c:showPercent val="0"/>
          <c:showBubbleSize val="0"/>
        </c:dLbls>
        <c:smooth val="0"/>
        <c:axId val="1064535471"/>
        <c:axId val="1064525391"/>
      </c:lineChart>
      <c:catAx>
        <c:axId val="106453547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064525391"/>
        <c:crosses val="autoZero"/>
        <c:auto val="1"/>
        <c:lblAlgn val="ctr"/>
        <c:lblOffset val="100"/>
        <c:noMultiLvlLbl val="0"/>
      </c:catAx>
      <c:valAx>
        <c:axId val="1064525391"/>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crossAx val="106453547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Times New Roman" panose="02020603050405020304" pitchFamily="18" charset="0"/>
              <a:ea typeface="+mn-ea"/>
              <a:cs typeface="Times New Roman" panose="02020603050405020304" pitchFamily="18" charset="0"/>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latin typeface="Times New Roman" panose="02020603050405020304" pitchFamily="18" charset="0"/>
          <a:cs typeface="Times New Roman" panose="02020603050405020304" pitchFamily="18"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EA4D55-0F48-48F2-8B8B-CD81BA2373CB}" type="datetimeFigureOut">
              <a:rPr lang="en-US" smtClean="0"/>
              <a:t>31-Jul-24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E4A7109-D3E0-47BA-A045-9A99591D35D8}" type="slidenum">
              <a:rPr lang="en-US" smtClean="0"/>
              <a:t>‹#›</a:t>
            </a:fld>
            <a:endParaRPr lang="en-US"/>
          </a:p>
        </p:txBody>
      </p:sp>
    </p:spTree>
    <p:extLst>
      <p:ext uri="{BB962C8B-B14F-4D97-AF65-F5344CB8AC3E}">
        <p14:creationId xmlns:p14="http://schemas.microsoft.com/office/powerpoint/2010/main" val="16459324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15</a:t>
            </a:fld>
            <a:endParaRPr lang="en-US"/>
          </a:p>
        </p:txBody>
      </p:sp>
    </p:spTree>
    <p:extLst>
      <p:ext uri="{BB962C8B-B14F-4D97-AF65-F5344CB8AC3E}">
        <p14:creationId xmlns:p14="http://schemas.microsoft.com/office/powerpoint/2010/main" val="623948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25</a:t>
            </a:fld>
            <a:endParaRPr lang="en-US"/>
          </a:p>
        </p:txBody>
      </p:sp>
    </p:spTree>
    <p:extLst>
      <p:ext uri="{BB962C8B-B14F-4D97-AF65-F5344CB8AC3E}">
        <p14:creationId xmlns:p14="http://schemas.microsoft.com/office/powerpoint/2010/main" val="18603560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26</a:t>
            </a:fld>
            <a:endParaRPr lang="en-US"/>
          </a:p>
        </p:txBody>
      </p:sp>
    </p:spTree>
    <p:extLst>
      <p:ext uri="{BB962C8B-B14F-4D97-AF65-F5344CB8AC3E}">
        <p14:creationId xmlns:p14="http://schemas.microsoft.com/office/powerpoint/2010/main" val="13548332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27</a:t>
            </a:fld>
            <a:endParaRPr lang="en-US"/>
          </a:p>
        </p:txBody>
      </p:sp>
    </p:spTree>
    <p:extLst>
      <p:ext uri="{BB962C8B-B14F-4D97-AF65-F5344CB8AC3E}">
        <p14:creationId xmlns:p14="http://schemas.microsoft.com/office/powerpoint/2010/main" val="25557943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28</a:t>
            </a:fld>
            <a:endParaRPr lang="en-US"/>
          </a:p>
        </p:txBody>
      </p:sp>
    </p:spTree>
    <p:extLst>
      <p:ext uri="{BB962C8B-B14F-4D97-AF65-F5344CB8AC3E}">
        <p14:creationId xmlns:p14="http://schemas.microsoft.com/office/powerpoint/2010/main" val="35373132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29</a:t>
            </a:fld>
            <a:endParaRPr lang="en-US"/>
          </a:p>
        </p:txBody>
      </p:sp>
    </p:spTree>
    <p:extLst>
      <p:ext uri="{BB962C8B-B14F-4D97-AF65-F5344CB8AC3E}">
        <p14:creationId xmlns:p14="http://schemas.microsoft.com/office/powerpoint/2010/main" val="21207420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30</a:t>
            </a:fld>
            <a:endParaRPr lang="en-US"/>
          </a:p>
        </p:txBody>
      </p:sp>
    </p:spTree>
    <p:extLst>
      <p:ext uri="{BB962C8B-B14F-4D97-AF65-F5344CB8AC3E}">
        <p14:creationId xmlns:p14="http://schemas.microsoft.com/office/powerpoint/2010/main" val="31069591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31</a:t>
            </a:fld>
            <a:endParaRPr lang="en-US"/>
          </a:p>
        </p:txBody>
      </p:sp>
    </p:spTree>
    <p:extLst>
      <p:ext uri="{BB962C8B-B14F-4D97-AF65-F5344CB8AC3E}">
        <p14:creationId xmlns:p14="http://schemas.microsoft.com/office/powerpoint/2010/main" val="10670767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32</a:t>
            </a:fld>
            <a:endParaRPr lang="en-US"/>
          </a:p>
        </p:txBody>
      </p:sp>
    </p:spTree>
    <p:extLst>
      <p:ext uri="{BB962C8B-B14F-4D97-AF65-F5344CB8AC3E}">
        <p14:creationId xmlns:p14="http://schemas.microsoft.com/office/powerpoint/2010/main" val="42508317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33</a:t>
            </a:fld>
            <a:endParaRPr lang="en-US"/>
          </a:p>
        </p:txBody>
      </p:sp>
    </p:spTree>
    <p:extLst>
      <p:ext uri="{BB962C8B-B14F-4D97-AF65-F5344CB8AC3E}">
        <p14:creationId xmlns:p14="http://schemas.microsoft.com/office/powerpoint/2010/main" val="19065149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34</a:t>
            </a:fld>
            <a:endParaRPr lang="en-US"/>
          </a:p>
        </p:txBody>
      </p:sp>
    </p:spTree>
    <p:extLst>
      <p:ext uri="{BB962C8B-B14F-4D97-AF65-F5344CB8AC3E}">
        <p14:creationId xmlns:p14="http://schemas.microsoft.com/office/powerpoint/2010/main" val="29750285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16</a:t>
            </a:fld>
            <a:endParaRPr lang="en-US"/>
          </a:p>
        </p:txBody>
      </p:sp>
    </p:spTree>
    <p:extLst>
      <p:ext uri="{BB962C8B-B14F-4D97-AF65-F5344CB8AC3E}">
        <p14:creationId xmlns:p14="http://schemas.microsoft.com/office/powerpoint/2010/main" val="30187980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35</a:t>
            </a:fld>
            <a:endParaRPr lang="en-US"/>
          </a:p>
        </p:txBody>
      </p:sp>
    </p:spTree>
    <p:extLst>
      <p:ext uri="{BB962C8B-B14F-4D97-AF65-F5344CB8AC3E}">
        <p14:creationId xmlns:p14="http://schemas.microsoft.com/office/powerpoint/2010/main" val="361046943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36</a:t>
            </a:fld>
            <a:endParaRPr lang="en-US"/>
          </a:p>
        </p:txBody>
      </p:sp>
    </p:spTree>
    <p:extLst>
      <p:ext uri="{BB962C8B-B14F-4D97-AF65-F5344CB8AC3E}">
        <p14:creationId xmlns:p14="http://schemas.microsoft.com/office/powerpoint/2010/main" val="1037982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37</a:t>
            </a:fld>
            <a:endParaRPr lang="en-US"/>
          </a:p>
        </p:txBody>
      </p:sp>
    </p:spTree>
    <p:extLst>
      <p:ext uri="{BB962C8B-B14F-4D97-AF65-F5344CB8AC3E}">
        <p14:creationId xmlns:p14="http://schemas.microsoft.com/office/powerpoint/2010/main" val="3062556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38</a:t>
            </a:fld>
            <a:endParaRPr lang="en-US"/>
          </a:p>
        </p:txBody>
      </p:sp>
    </p:spTree>
    <p:extLst>
      <p:ext uri="{BB962C8B-B14F-4D97-AF65-F5344CB8AC3E}">
        <p14:creationId xmlns:p14="http://schemas.microsoft.com/office/powerpoint/2010/main" val="4245474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39</a:t>
            </a:fld>
            <a:endParaRPr lang="en-US"/>
          </a:p>
        </p:txBody>
      </p:sp>
    </p:spTree>
    <p:extLst>
      <p:ext uri="{BB962C8B-B14F-4D97-AF65-F5344CB8AC3E}">
        <p14:creationId xmlns:p14="http://schemas.microsoft.com/office/powerpoint/2010/main" val="9088657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40</a:t>
            </a:fld>
            <a:endParaRPr lang="en-US"/>
          </a:p>
        </p:txBody>
      </p:sp>
    </p:spTree>
    <p:extLst>
      <p:ext uri="{BB962C8B-B14F-4D97-AF65-F5344CB8AC3E}">
        <p14:creationId xmlns:p14="http://schemas.microsoft.com/office/powerpoint/2010/main" val="41198393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41</a:t>
            </a:fld>
            <a:endParaRPr lang="en-US"/>
          </a:p>
        </p:txBody>
      </p:sp>
    </p:spTree>
    <p:extLst>
      <p:ext uri="{BB962C8B-B14F-4D97-AF65-F5344CB8AC3E}">
        <p14:creationId xmlns:p14="http://schemas.microsoft.com/office/powerpoint/2010/main" val="14852521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42</a:t>
            </a:fld>
            <a:endParaRPr lang="en-US"/>
          </a:p>
        </p:txBody>
      </p:sp>
    </p:spTree>
    <p:extLst>
      <p:ext uri="{BB962C8B-B14F-4D97-AF65-F5344CB8AC3E}">
        <p14:creationId xmlns:p14="http://schemas.microsoft.com/office/powerpoint/2010/main" val="103609089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43</a:t>
            </a:fld>
            <a:endParaRPr lang="en-US"/>
          </a:p>
        </p:txBody>
      </p:sp>
    </p:spTree>
    <p:extLst>
      <p:ext uri="{BB962C8B-B14F-4D97-AF65-F5344CB8AC3E}">
        <p14:creationId xmlns:p14="http://schemas.microsoft.com/office/powerpoint/2010/main" val="10873517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44</a:t>
            </a:fld>
            <a:endParaRPr lang="en-US"/>
          </a:p>
        </p:txBody>
      </p:sp>
    </p:spTree>
    <p:extLst>
      <p:ext uri="{BB962C8B-B14F-4D97-AF65-F5344CB8AC3E}">
        <p14:creationId xmlns:p14="http://schemas.microsoft.com/office/powerpoint/2010/main" val="8567560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17</a:t>
            </a:fld>
            <a:endParaRPr lang="en-US"/>
          </a:p>
        </p:txBody>
      </p:sp>
    </p:spTree>
    <p:extLst>
      <p:ext uri="{BB962C8B-B14F-4D97-AF65-F5344CB8AC3E}">
        <p14:creationId xmlns:p14="http://schemas.microsoft.com/office/powerpoint/2010/main" val="31836619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18</a:t>
            </a:fld>
            <a:endParaRPr lang="en-US"/>
          </a:p>
        </p:txBody>
      </p:sp>
    </p:spTree>
    <p:extLst>
      <p:ext uri="{BB962C8B-B14F-4D97-AF65-F5344CB8AC3E}">
        <p14:creationId xmlns:p14="http://schemas.microsoft.com/office/powerpoint/2010/main" val="1320677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19</a:t>
            </a:fld>
            <a:endParaRPr lang="en-US"/>
          </a:p>
        </p:txBody>
      </p:sp>
    </p:spTree>
    <p:extLst>
      <p:ext uri="{BB962C8B-B14F-4D97-AF65-F5344CB8AC3E}">
        <p14:creationId xmlns:p14="http://schemas.microsoft.com/office/powerpoint/2010/main" val="11795062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20</a:t>
            </a:fld>
            <a:endParaRPr lang="en-US"/>
          </a:p>
        </p:txBody>
      </p:sp>
    </p:spTree>
    <p:extLst>
      <p:ext uri="{BB962C8B-B14F-4D97-AF65-F5344CB8AC3E}">
        <p14:creationId xmlns:p14="http://schemas.microsoft.com/office/powerpoint/2010/main" val="31312753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22</a:t>
            </a:fld>
            <a:endParaRPr lang="en-US"/>
          </a:p>
        </p:txBody>
      </p:sp>
    </p:spTree>
    <p:extLst>
      <p:ext uri="{BB962C8B-B14F-4D97-AF65-F5344CB8AC3E}">
        <p14:creationId xmlns:p14="http://schemas.microsoft.com/office/powerpoint/2010/main" val="2948518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23</a:t>
            </a:fld>
            <a:endParaRPr lang="en-US"/>
          </a:p>
        </p:txBody>
      </p:sp>
    </p:spTree>
    <p:extLst>
      <p:ext uri="{BB962C8B-B14F-4D97-AF65-F5344CB8AC3E}">
        <p14:creationId xmlns:p14="http://schemas.microsoft.com/office/powerpoint/2010/main" val="3788599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E4A7109-D3E0-47BA-A045-9A99591D35D8}" type="slidenum">
              <a:rPr lang="en-US" smtClean="0"/>
              <a:t>24</a:t>
            </a:fld>
            <a:endParaRPr lang="en-US"/>
          </a:p>
        </p:txBody>
      </p:sp>
    </p:spTree>
    <p:extLst>
      <p:ext uri="{BB962C8B-B14F-4D97-AF65-F5344CB8AC3E}">
        <p14:creationId xmlns:p14="http://schemas.microsoft.com/office/powerpoint/2010/main" val="11564482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4251E-B742-C4D8-82DC-FAE08DF93299}"/>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4743DA1-D530-713F-C81E-40A70A3484F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890B894-3E2F-DBD6-A1A5-55003E76084E}"/>
              </a:ext>
            </a:extLst>
          </p:cNvPr>
          <p:cNvSpPr>
            <a:spLocks noGrp="1"/>
          </p:cNvSpPr>
          <p:nvPr>
            <p:ph type="dt" sz="half" idx="10"/>
          </p:nvPr>
        </p:nvSpPr>
        <p:spPr/>
        <p:txBody>
          <a:bodyPr/>
          <a:lstStyle/>
          <a:p>
            <a:fld id="{B8959F3C-9879-4806-ADC7-BA321CD3F53D}" type="datetimeFigureOut">
              <a:rPr lang="en-US" smtClean="0"/>
              <a:t>31-Jul-24</a:t>
            </a:fld>
            <a:endParaRPr lang="en-US"/>
          </a:p>
        </p:txBody>
      </p:sp>
      <p:sp>
        <p:nvSpPr>
          <p:cNvPr id="5" name="Footer Placeholder 4">
            <a:extLst>
              <a:ext uri="{FF2B5EF4-FFF2-40B4-BE49-F238E27FC236}">
                <a16:creationId xmlns:a16="http://schemas.microsoft.com/office/drawing/2014/main" id="{C508BF91-3E35-8CD9-F21E-27F0CAD4C3E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79C787C-83D1-9CEA-4416-B59C8FCFD5C6}"/>
              </a:ext>
            </a:extLst>
          </p:cNvPr>
          <p:cNvSpPr>
            <a:spLocks noGrp="1"/>
          </p:cNvSpPr>
          <p:nvPr>
            <p:ph type="sldNum" sz="quarter" idx="12"/>
          </p:nvPr>
        </p:nvSpPr>
        <p:spPr/>
        <p:txBody>
          <a:bodyPr/>
          <a:lstStyle/>
          <a:p>
            <a:fld id="{CE7CEE70-2E53-4018-916E-1D2712E71878}" type="slidenum">
              <a:rPr lang="en-US" smtClean="0"/>
              <a:t>‹#›</a:t>
            </a:fld>
            <a:endParaRPr lang="en-US"/>
          </a:p>
        </p:txBody>
      </p:sp>
    </p:spTree>
    <p:extLst>
      <p:ext uri="{BB962C8B-B14F-4D97-AF65-F5344CB8AC3E}">
        <p14:creationId xmlns:p14="http://schemas.microsoft.com/office/powerpoint/2010/main" val="855579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16B8F9-22B2-D622-EE05-1EB83E95C71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4815B40-284E-FF6D-54A6-A84E46934D4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C99526E-13FD-B954-0F5E-C7F46F3BB3E4}"/>
              </a:ext>
            </a:extLst>
          </p:cNvPr>
          <p:cNvSpPr>
            <a:spLocks noGrp="1"/>
          </p:cNvSpPr>
          <p:nvPr>
            <p:ph type="dt" sz="half" idx="10"/>
          </p:nvPr>
        </p:nvSpPr>
        <p:spPr/>
        <p:txBody>
          <a:bodyPr/>
          <a:lstStyle/>
          <a:p>
            <a:fld id="{B8959F3C-9879-4806-ADC7-BA321CD3F53D}" type="datetimeFigureOut">
              <a:rPr lang="en-US" smtClean="0"/>
              <a:t>31-Jul-24</a:t>
            </a:fld>
            <a:endParaRPr lang="en-US"/>
          </a:p>
        </p:txBody>
      </p:sp>
      <p:sp>
        <p:nvSpPr>
          <p:cNvPr id="5" name="Footer Placeholder 4">
            <a:extLst>
              <a:ext uri="{FF2B5EF4-FFF2-40B4-BE49-F238E27FC236}">
                <a16:creationId xmlns:a16="http://schemas.microsoft.com/office/drawing/2014/main" id="{9352190F-8518-FFFA-BED0-053BF5FC61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8C6912-B303-5E4F-4B33-9BC83A8E05B7}"/>
              </a:ext>
            </a:extLst>
          </p:cNvPr>
          <p:cNvSpPr>
            <a:spLocks noGrp="1"/>
          </p:cNvSpPr>
          <p:nvPr>
            <p:ph type="sldNum" sz="quarter" idx="12"/>
          </p:nvPr>
        </p:nvSpPr>
        <p:spPr/>
        <p:txBody>
          <a:bodyPr/>
          <a:lstStyle/>
          <a:p>
            <a:fld id="{CE7CEE70-2E53-4018-916E-1D2712E71878}" type="slidenum">
              <a:rPr lang="en-US" smtClean="0"/>
              <a:t>‹#›</a:t>
            </a:fld>
            <a:endParaRPr lang="en-US"/>
          </a:p>
        </p:txBody>
      </p:sp>
    </p:spTree>
    <p:extLst>
      <p:ext uri="{BB962C8B-B14F-4D97-AF65-F5344CB8AC3E}">
        <p14:creationId xmlns:p14="http://schemas.microsoft.com/office/powerpoint/2010/main" val="1663526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F159EAA-5E97-DD6D-1106-A39BB0EF686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445D886-7EAF-991C-9446-31E681F9915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6454BA-9E46-4C50-2046-8CF6A93DAA87}"/>
              </a:ext>
            </a:extLst>
          </p:cNvPr>
          <p:cNvSpPr>
            <a:spLocks noGrp="1"/>
          </p:cNvSpPr>
          <p:nvPr>
            <p:ph type="dt" sz="half" idx="10"/>
          </p:nvPr>
        </p:nvSpPr>
        <p:spPr/>
        <p:txBody>
          <a:bodyPr/>
          <a:lstStyle/>
          <a:p>
            <a:fld id="{B8959F3C-9879-4806-ADC7-BA321CD3F53D}" type="datetimeFigureOut">
              <a:rPr lang="en-US" smtClean="0"/>
              <a:t>31-Jul-24</a:t>
            </a:fld>
            <a:endParaRPr lang="en-US"/>
          </a:p>
        </p:txBody>
      </p:sp>
      <p:sp>
        <p:nvSpPr>
          <p:cNvPr id="5" name="Footer Placeholder 4">
            <a:extLst>
              <a:ext uri="{FF2B5EF4-FFF2-40B4-BE49-F238E27FC236}">
                <a16:creationId xmlns:a16="http://schemas.microsoft.com/office/drawing/2014/main" id="{BF07E8E0-FA59-1103-E690-879FA67837B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9BAD3A-5FBA-F3E7-5557-FE78F9970B9C}"/>
              </a:ext>
            </a:extLst>
          </p:cNvPr>
          <p:cNvSpPr>
            <a:spLocks noGrp="1"/>
          </p:cNvSpPr>
          <p:nvPr>
            <p:ph type="sldNum" sz="quarter" idx="12"/>
          </p:nvPr>
        </p:nvSpPr>
        <p:spPr/>
        <p:txBody>
          <a:bodyPr/>
          <a:lstStyle/>
          <a:p>
            <a:fld id="{CE7CEE70-2E53-4018-916E-1D2712E71878}" type="slidenum">
              <a:rPr lang="en-US" smtClean="0"/>
              <a:t>‹#›</a:t>
            </a:fld>
            <a:endParaRPr lang="en-US"/>
          </a:p>
        </p:txBody>
      </p:sp>
    </p:spTree>
    <p:extLst>
      <p:ext uri="{BB962C8B-B14F-4D97-AF65-F5344CB8AC3E}">
        <p14:creationId xmlns:p14="http://schemas.microsoft.com/office/powerpoint/2010/main" val="1624110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5205FD-A103-38BA-2716-DC70E0DE66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D294B4F-7013-1FC7-40D6-5A7937C0B9A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6D2588-7FC0-3946-2294-A6DC1C41AC1D}"/>
              </a:ext>
            </a:extLst>
          </p:cNvPr>
          <p:cNvSpPr>
            <a:spLocks noGrp="1"/>
          </p:cNvSpPr>
          <p:nvPr>
            <p:ph type="dt" sz="half" idx="10"/>
          </p:nvPr>
        </p:nvSpPr>
        <p:spPr/>
        <p:txBody>
          <a:bodyPr/>
          <a:lstStyle/>
          <a:p>
            <a:fld id="{B8959F3C-9879-4806-ADC7-BA321CD3F53D}" type="datetimeFigureOut">
              <a:rPr lang="en-US" smtClean="0"/>
              <a:t>31-Jul-24</a:t>
            </a:fld>
            <a:endParaRPr lang="en-US"/>
          </a:p>
        </p:txBody>
      </p:sp>
      <p:sp>
        <p:nvSpPr>
          <p:cNvPr id="5" name="Footer Placeholder 4">
            <a:extLst>
              <a:ext uri="{FF2B5EF4-FFF2-40B4-BE49-F238E27FC236}">
                <a16:creationId xmlns:a16="http://schemas.microsoft.com/office/drawing/2014/main" id="{9F81D1B9-7BC6-D4E5-5AB6-A5767FB0449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230A8AC-8954-66A8-49E5-3EB17B389D18}"/>
              </a:ext>
            </a:extLst>
          </p:cNvPr>
          <p:cNvSpPr>
            <a:spLocks noGrp="1"/>
          </p:cNvSpPr>
          <p:nvPr>
            <p:ph type="sldNum" sz="quarter" idx="12"/>
          </p:nvPr>
        </p:nvSpPr>
        <p:spPr/>
        <p:txBody>
          <a:bodyPr/>
          <a:lstStyle/>
          <a:p>
            <a:fld id="{CE7CEE70-2E53-4018-916E-1D2712E71878}" type="slidenum">
              <a:rPr lang="en-US" smtClean="0"/>
              <a:t>‹#›</a:t>
            </a:fld>
            <a:endParaRPr lang="en-US"/>
          </a:p>
        </p:txBody>
      </p:sp>
    </p:spTree>
    <p:extLst>
      <p:ext uri="{BB962C8B-B14F-4D97-AF65-F5344CB8AC3E}">
        <p14:creationId xmlns:p14="http://schemas.microsoft.com/office/powerpoint/2010/main" val="33429723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26724-69E9-26D7-9410-C941C22ED02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7945DAE-2153-4FFD-A6FD-D34726F08E2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6C629E0-D2FC-A98E-DE84-63B6CA1E4579}"/>
              </a:ext>
            </a:extLst>
          </p:cNvPr>
          <p:cNvSpPr>
            <a:spLocks noGrp="1"/>
          </p:cNvSpPr>
          <p:nvPr>
            <p:ph type="dt" sz="half" idx="10"/>
          </p:nvPr>
        </p:nvSpPr>
        <p:spPr/>
        <p:txBody>
          <a:bodyPr/>
          <a:lstStyle/>
          <a:p>
            <a:fld id="{B8959F3C-9879-4806-ADC7-BA321CD3F53D}" type="datetimeFigureOut">
              <a:rPr lang="en-US" smtClean="0"/>
              <a:t>31-Jul-24</a:t>
            </a:fld>
            <a:endParaRPr lang="en-US"/>
          </a:p>
        </p:txBody>
      </p:sp>
      <p:sp>
        <p:nvSpPr>
          <p:cNvPr id="5" name="Footer Placeholder 4">
            <a:extLst>
              <a:ext uri="{FF2B5EF4-FFF2-40B4-BE49-F238E27FC236}">
                <a16:creationId xmlns:a16="http://schemas.microsoft.com/office/drawing/2014/main" id="{BAF11E1C-DBF2-706D-4346-5A881B88FD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3B8476-6C02-7865-B582-A5C4A4C0D950}"/>
              </a:ext>
            </a:extLst>
          </p:cNvPr>
          <p:cNvSpPr>
            <a:spLocks noGrp="1"/>
          </p:cNvSpPr>
          <p:nvPr>
            <p:ph type="sldNum" sz="quarter" idx="12"/>
          </p:nvPr>
        </p:nvSpPr>
        <p:spPr/>
        <p:txBody>
          <a:bodyPr/>
          <a:lstStyle/>
          <a:p>
            <a:fld id="{CE7CEE70-2E53-4018-916E-1D2712E71878}" type="slidenum">
              <a:rPr lang="en-US" smtClean="0"/>
              <a:t>‹#›</a:t>
            </a:fld>
            <a:endParaRPr lang="en-US"/>
          </a:p>
        </p:txBody>
      </p:sp>
    </p:spTree>
    <p:extLst>
      <p:ext uri="{BB962C8B-B14F-4D97-AF65-F5344CB8AC3E}">
        <p14:creationId xmlns:p14="http://schemas.microsoft.com/office/powerpoint/2010/main" val="30084476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13EAA9-81BE-994D-951D-760800B6FEC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AD7F9E3-7D07-8788-A7BC-285A5914015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197D4F2-7BF5-746F-9274-C4A09450213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381C7CC-A159-C9AF-BBE0-62AA433060CF}"/>
              </a:ext>
            </a:extLst>
          </p:cNvPr>
          <p:cNvSpPr>
            <a:spLocks noGrp="1"/>
          </p:cNvSpPr>
          <p:nvPr>
            <p:ph type="dt" sz="half" idx="10"/>
          </p:nvPr>
        </p:nvSpPr>
        <p:spPr/>
        <p:txBody>
          <a:bodyPr/>
          <a:lstStyle/>
          <a:p>
            <a:fld id="{B8959F3C-9879-4806-ADC7-BA321CD3F53D}" type="datetimeFigureOut">
              <a:rPr lang="en-US" smtClean="0"/>
              <a:t>31-Jul-24</a:t>
            </a:fld>
            <a:endParaRPr lang="en-US"/>
          </a:p>
        </p:txBody>
      </p:sp>
      <p:sp>
        <p:nvSpPr>
          <p:cNvPr id="6" name="Footer Placeholder 5">
            <a:extLst>
              <a:ext uri="{FF2B5EF4-FFF2-40B4-BE49-F238E27FC236}">
                <a16:creationId xmlns:a16="http://schemas.microsoft.com/office/drawing/2014/main" id="{952207C2-6902-0FC5-BD5F-3C17A285A0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220E20-20D9-1161-E71A-5985D7D56D1D}"/>
              </a:ext>
            </a:extLst>
          </p:cNvPr>
          <p:cNvSpPr>
            <a:spLocks noGrp="1"/>
          </p:cNvSpPr>
          <p:nvPr>
            <p:ph type="sldNum" sz="quarter" idx="12"/>
          </p:nvPr>
        </p:nvSpPr>
        <p:spPr/>
        <p:txBody>
          <a:bodyPr/>
          <a:lstStyle/>
          <a:p>
            <a:fld id="{CE7CEE70-2E53-4018-916E-1D2712E71878}" type="slidenum">
              <a:rPr lang="en-US" smtClean="0"/>
              <a:t>‹#›</a:t>
            </a:fld>
            <a:endParaRPr lang="en-US"/>
          </a:p>
        </p:txBody>
      </p:sp>
    </p:spTree>
    <p:extLst>
      <p:ext uri="{BB962C8B-B14F-4D97-AF65-F5344CB8AC3E}">
        <p14:creationId xmlns:p14="http://schemas.microsoft.com/office/powerpoint/2010/main" val="2496736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1B368-3CDB-9BA7-B166-B73BF543A73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2BA1057-E2DF-24AC-4FEC-D2EE241C1CD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AC83941-1C3F-1A57-41D4-C423D4673F9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5DBF18A-CC36-56C4-670D-7A11BAB3614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CB08852-2EBC-E4D1-EECD-634A2A85B55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E9787A9-6C0B-B42E-51D7-F6EAA72F44EB}"/>
              </a:ext>
            </a:extLst>
          </p:cNvPr>
          <p:cNvSpPr>
            <a:spLocks noGrp="1"/>
          </p:cNvSpPr>
          <p:nvPr>
            <p:ph type="dt" sz="half" idx="10"/>
          </p:nvPr>
        </p:nvSpPr>
        <p:spPr/>
        <p:txBody>
          <a:bodyPr/>
          <a:lstStyle/>
          <a:p>
            <a:fld id="{B8959F3C-9879-4806-ADC7-BA321CD3F53D}" type="datetimeFigureOut">
              <a:rPr lang="en-US" smtClean="0"/>
              <a:t>31-Jul-24</a:t>
            </a:fld>
            <a:endParaRPr lang="en-US"/>
          </a:p>
        </p:txBody>
      </p:sp>
      <p:sp>
        <p:nvSpPr>
          <p:cNvPr id="8" name="Footer Placeholder 7">
            <a:extLst>
              <a:ext uri="{FF2B5EF4-FFF2-40B4-BE49-F238E27FC236}">
                <a16:creationId xmlns:a16="http://schemas.microsoft.com/office/drawing/2014/main" id="{883E9F4A-BDA7-B032-51E1-889D6D8FCBD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539BA6F-A6D3-E008-FB45-774A5672BA02}"/>
              </a:ext>
            </a:extLst>
          </p:cNvPr>
          <p:cNvSpPr>
            <a:spLocks noGrp="1"/>
          </p:cNvSpPr>
          <p:nvPr>
            <p:ph type="sldNum" sz="quarter" idx="12"/>
          </p:nvPr>
        </p:nvSpPr>
        <p:spPr/>
        <p:txBody>
          <a:bodyPr/>
          <a:lstStyle/>
          <a:p>
            <a:fld id="{CE7CEE70-2E53-4018-916E-1D2712E71878}" type="slidenum">
              <a:rPr lang="en-US" smtClean="0"/>
              <a:t>‹#›</a:t>
            </a:fld>
            <a:endParaRPr lang="en-US"/>
          </a:p>
        </p:txBody>
      </p:sp>
    </p:spTree>
    <p:extLst>
      <p:ext uri="{BB962C8B-B14F-4D97-AF65-F5344CB8AC3E}">
        <p14:creationId xmlns:p14="http://schemas.microsoft.com/office/powerpoint/2010/main" val="2338853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71ED5-CD6B-202E-2E96-15D42D4E1E2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ACEE441-2B6E-233F-342A-FD9154A544BA}"/>
              </a:ext>
            </a:extLst>
          </p:cNvPr>
          <p:cNvSpPr>
            <a:spLocks noGrp="1"/>
          </p:cNvSpPr>
          <p:nvPr>
            <p:ph type="dt" sz="half" idx="10"/>
          </p:nvPr>
        </p:nvSpPr>
        <p:spPr/>
        <p:txBody>
          <a:bodyPr/>
          <a:lstStyle/>
          <a:p>
            <a:fld id="{B8959F3C-9879-4806-ADC7-BA321CD3F53D}" type="datetimeFigureOut">
              <a:rPr lang="en-US" smtClean="0"/>
              <a:t>31-Jul-24</a:t>
            </a:fld>
            <a:endParaRPr lang="en-US"/>
          </a:p>
        </p:txBody>
      </p:sp>
      <p:sp>
        <p:nvSpPr>
          <p:cNvPr id="4" name="Footer Placeholder 3">
            <a:extLst>
              <a:ext uri="{FF2B5EF4-FFF2-40B4-BE49-F238E27FC236}">
                <a16:creationId xmlns:a16="http://schemas.microsoft.com/office/drawing/2014/main" id="{97C37471-CCBC-F8D0-F9FF-C0FAC7AB077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94A2545-01E2-D78C-9D9E-56A8AE001759}"/>
              </a:ext>
            </a:extLst>
          </p:cNvPr>
          <p:cNvSpPr>
            <a:spLocks noGrp="1"/>
          </p:cNvSpPr>
          <p:nvPr>
            <p:ph type="sldNum" sz="quarter" idx="12"/>
          </p:nvPr>
        </p:nvSpPr>
        <p:spPr/>
        <p:txBody>
          <a:bodyPr/>
          <a:lstStyle/>
          <a:p>
            <a:fld id="{CE7CEE70-2E53-4018-916E-1D2712E71878}" type="slidenum">
              <a:rPr lang="en-US" smtClean="0"/>
              <a:t>‹#›</a:t>
            </a:fld>
            <a:endParaRPr lang="en-US"/>
          </a:p>
        </p:txBody>
      </p:sp>
    </p:spTree>
    <p:extLst>
      <p:ext uri="{BB962C8B-B14F-4D97-AF65-F5344CB8AC3E}">
        <p14:creationId xmlns:p14="http://schemas.microsoft.com/office/powerpoint/2010/main" val="3382171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D9F6B9E-4AEA-506C-BE2F-9D639AC6D5BC}"/>
              </a:ext>
            </a:extLst>
          </p:cNvPr>
          <p:cNvSpPr>
            <a:spLocks noGrp="1"/>
          </p:cNvSpPr>
          <p:nvPr>
            <p:ph type="dt" sz="half" idx="10"/>
          </p:nvPr>
        </p:nvSpPr>
        <p:spPr/>
        <p:txBody>
          <a:bodyPr/>
          <a:lstStyle/>
          <a:p>
            <a:fld id="{B8959F3C-9879-4806-ADC7-BA321CD3F53D}" type="datetimeFigureOut">
              <a:rPr lang="en-US" smtClean="0"/>
              <a:t>31-Jul-24</a:t>
            </a:fld>
            <a:endParaRPr lang="en-US"/>
          </a:p>
        </p:txBody>
      </p:sp>
      <p:sp>
        <p:nvSpPr>
          <p:cNvPr id="3" name="Footer Placeholder 2">
            <a:extLst>
              <a:ext uri="{FF2B5EF4-FFF2-40B4-BE49-F238E27FC236}">
                <a16:creationId xmlns:a16="http://schemas.microsoft.com/office/drawing/2014/main" id="{095D48FF-4C72-9E9F-50DC-2D8E55B2EA8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8876FAD-EC6F-2759-EA12-4B2B970D62B6}"/>
              </a:ext>
            </a:extLst>
          </p:cNvPr>
          <p:cNvSpPr>
            <a:spLocks noGrp="1"/>
          </p:cNvSpPr>
          <p:nvPr>
            <p:ph type="sldNum" sz="quarter" idx="12"/>
          </p:nvPr>
        </p:nvSpPr>
        <p:spPr/>
        <p:txBody>
          <a:bodyPr/>
          <a:lstStyle/>
          <a:p>
            <a:fld id="{CE7CEE70-2E53-4018-916E-1D2712E71878}" type="slidenum">
              <a:rPr lang="en-US" smtClean="0"/>
              <a:t>‹#›</a:t>
            </a:fld>
            <a:endParaRPr lang="en-US"/>
          </a:p>
        </p:txBody>
      </p:sp>
    </p:spTree>
    <p:extLst>
      <p:ext uri="{BB962C8B-B14F-4D97-AF65-F5344CB8AC3E}">
        <p14:creationId xmlns:p14="http://schemas.microsoft.com/office/powerpoint/2010/main" val="30244745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A5899A-0E69-599C-968A-6F76590853E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7FFDA0B-C15D-EB42-26FD-4D9A3A53AFF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51970A7-FF73-A357-8BE5-85A12857FC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A5B8C84-985E-20D6-0A4D-56FA2D0B4C1E}"/>
              </a:ext>
            </a:extLst>
          </p:cNvPr>
          <p:cNvSpPr>
            <a:spLocks noGrp="1"/>
          </p:cNvSpPr>
          <p:nvPr>
            <p:ph type="dt" sz="half" idx="10"/>
          </p:nvPr>
        </p:nvSpPr>
        <p:spPr/>
        <p:txBody>
          <a:bodyPr/>
          <a:lstStyle/>
          <a:p>
            <a:fld id="{B8959F3C-9879-4806-ADC7-BA321CD3F53D}" type="datetimeFigureOut">
              <a:rPr lang="en-US" smtClean="0"/>
              <a:t>31-Jul-24</a:t>
            </a:fld>
            <a:endParaRPr lang="en-US"/>
          </a:p>
        </p:txBody>
      </p:sp>
      <p:sp>
        <p:nvSpPr>
          <p:cNvPr id="6" name="Footer Placeholder 5">
            <a:extLst>
              <a:ext uri="{FF2B5EF4-FFF2-40B4-BE49-F238E27FC236}">
                <a16:creationId xmlns:a16="http://schemas.microsoft.com/office/drawing/2014/main" id="{4A4321AB-D162-ABAA-2A3D-0B66D0350DC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31D0AB9-BE36-A4B2-D3CF-22E14BE75151}"/>
              </a:ext>
            </a:extLst>
          </p:cNvPr>
          <p:cNvSpPr>
            <a:spLocks noGrp="1"/>
          </p:cNvSpPr>
          <p:nvPr>
            <p:ph type="sldNum" sz="quarter" idx="12"/>
          </p:nvPr>
        </p:nvSpPr>
        <p:spPr/>
        <p:txBody>
          <a:bodyPr/>
          <a:lstStyle/>
          <a:p>
            <a:fld id="{CE7CEE70-2E53-4018-916E-1D2712E71878}" type="slidenum">
              <a:rPr lang="en-US" smtClean="0"/>
              <a:t>‹#›</a:t>
            </a:fld>
            <a:endParaRPr lang="en-US"/>
          </a:p>
        </p:txBody>
      </p:sp>
    </p:spTree>
    <p:extLst>
      <p:ext uri="{BB962C8B-B14F-4D97-AF65-F5344CB8AC3E}">
        <p14:creationId xmlns:p14="http://schemas.microsoft.com/office/powerpoint/2010/main" val="32163944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BCCE1-BC30-0809-3FC9-FC225CB8D55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2D035F5-27F4-8CF3-7B23-A98D240524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425C78C-0FB3-14BB-89A3-08237BCBEC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F0F53D4-3CA5-A27B-2438-9B19ABAB013E}"/>
              </a:ext>
            </a:extLst>
          </p:cNvPr>
          <p:cNvSpPr>
            <a:spLocks noGrp="1"/>
          </p:cNvSpPr>
          <p:nvPr>
            <p:ph type="dt" sz="half" idx="10"/>
          </p:nvPr>
        </p:nvSpPr>
        <p:spPr/>
        <p:txBody>
          <a:bodyPr/>
          <a:lstStyle/>
          <a:p>
            <a:fld id="{B8959F3C-9879-4806-ADC7-BA321CD3F53D}" type="datetimeFigureOut">
              <a:rPr lang="en-US" smtClean="0"/>
              <a:t>31-Jul-24</a:t>
            </a:fld>
            <a:endParaRPr lang="en-US"/>
          </a:p>
        </p:txBody>
      </p:sp>
      <p:sp>
        <p:nvSpPr>
          <p:cNvPr id="6" name="Footer Placeholder 5">
            <a:extLst>
              <a:ext uri="{FF2B5EF4-FFF2-40B4-BE49-F238E27FC236}">
                <a16:creationId xmlns:a16="http://schemas.microsoft.com/office/drawing/2014/main" id="{07DF22B5-229E-060F-68A3-611984C3B5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169A6D-776F-5EE0-1529-7948EBB33E4B}"/>
              </a:ext>
            </a:extLst>
          </p:cNvPr>
          <p:cNvSpPr>
            <a:spLocks noGrp="1"/>
          </p:cNvSpPr>
          <p:nvPr>
            <p:ph type="sldNum" sz="quarter" idx="12"/>
          </p:nvPr>
        </p:nvSpPr>
        <p:spPr/>
        <p:txBody>
          <a:bodyPr/>
          <a:lstStyle/>
          <a:p>
            <a:fld id="{CE7CEE70-2E53-4018-916E-1D2712E71878}" type="slidenum">
              <a:rPr lang="en-US" smtClean="0"/>
              <a:t>‹#›</a:t>
            </a:fld>
            <a:endParaRPr lang="en-US"/>
          </a:p>
        </p:txBody>
      </p:sp>
    </p:spTree>
    <p:extLst>
      <p:ext uri="{BB962C8B-B14F-4D97-AF65-F5344CB8AC3E}">
        <p14:creationId xmlns:p14="http://schemas.microsoft.com/office/powerpoint/2010/main" val="9911878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8A23937-9B24-CF56-3474-6DF2591D615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B5FAD9C-E585-6768-3CC6-B57ACF50E6C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F22BE98-5434-6E1D-A584-610E1A74B34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8959F3C-9879-4806-ADC7-BA321CD3F53D}" type="datetimeFigureOut">
              <a:rPr lang="en-US" smtClean="0"/>
              <a:t>31-Jul-24</a:t>
            </a:fld>
            <a:endParaRPr lang="en-US"/>
          </a:p>
        </p:txBody>
      </p:sp>
      <p:sp>
        <p:nvSpPr>
          <p:cNvPr id="5" name="Footer Placeholder 4">
            <a:extLst>
              <a:ext uri="{FF2B5EF4-FFF2-40B4-BE49-F238E27FC236}">
                <a16:creationId xmlns:a16="http://schemas.microsoft.com/office/drawing/2014/main" id="{CB42CD8E-0D24-3BD6-0839-1BC74146AE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6A819C7-29F7-925B-8583-2C3F1E944FD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E7CEE70-2E53-4018-916E-1D2712E71878}" type="slidenum">
              <a:rPr lang="en-US" smtClean="0"/>
              <a:t>‹#›</a:t>
            </a:fld>
            <a:endParaRPr lang="en-US"/>
          </a:p>
        </p:txBody>
      </p:sp>
    </p:spTree>
    <p:extLst>
      <p:ext uri="{BB962C8B-B14F-4D97-AF65-F5344CB8AC3E}">
        <p14:creationId xmlns:p14="http://schemas.microsoft.com/office/powerpoint/2010/main" val="13834341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A7945-AF52-16F3-5BDC-451F163B10C6}"/>
              </a:ext>
            </a:extLst>
          </p:cNvPr>
          <p:cNvSpPr>
            <a:spLocks noGrp="1"/>
          </p:cNvSpPr>
          <p:nvPr>
            <p:ph type="ctrTitle"/>
          </p:nvPr>
        </p:nvSpPr>
        <p:spPr/>
        <p:txBody>
          <a:bodyPr/>
          <a:lstStyle/>
          <a:p>
            <a:r>
              <a:rPr lang="en-US" dirty="0"/>
              <a:t>In-Context Learning</a:t>
            </a:r>
          </a:p>
        </p:txBody>
      </p:sp>
    </p:spTree>
    <p:extLst>
      <p:ext uri="{BB962C8B-B14F-4D97-AF65-F5344CB8AC3E}">
        <p14:creationId xmlns:p14="http://schemas.microsoft.com/office/powerpoint/2010/main" val="2403743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Semantically-unrelated targets ICL</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Small models rely more on semantic priors</a:t>
            </a:r>
          </a:p>
          <a:p>
            <a:r>
              <a:rPr lang="en-US" sz="1800" dirty="0"/>
              <a:t>Large models have the ability to learn input-label mapping in-context when the semantic nature of label is removed.</a:t>
            </a:r>
          </a:p>
          <a:p>
            <a:r>
              <a:rPr lang="en-US" sz="1800" dirty="0"/>
              <a:t>The effect of number of examples</a:t>
            </a:r>
          </a:p>
          <a:p>
            <a:endParaRPr lang="en-US" sz="1800" dirty="0"/>
          </a:p>
          <a:p>
            <a:endParaRPr lang="en-US" sz="1800" dirty="0"/>
          </a:p>
        </p:txBody>
      </p:sp>
      <p:pic>
        <p:nvPicPr>
          <p:cNvPr id="5" name="Picture 4">
            <a:extLst>
              <a:ext uri="{FF2B5EF4-FFF2-40B4-BE49-F238E27FC236}">
                <a16:creationId xmlns:a16="http://schemas.microsoft.com/office/drawing/2014/main" id="{28E2B31F-A6FA-7E7B-0B02-760226D3FB69}"/>
              </a:ext>
            </a:extLst>
          </p:cNvPr>
          <p:cNvPicPr>
            <a:picLocks noChangeAspect="1"/>
          </p:cNvPicPr>
          <p:nvPr/>
        </p:nvPicPr>
        <p:blipFill>
          <a:blip r:embed="rId2"/>
          <a:stretch>
            <a:fillRect/>
          </a:stretch>
        </p:blipFill>
        <p:spPr>
          <a:xfrm>
            <a:off x="1570892" y="3626377"/>
            <a:ext cx="8340969" cy="3012477"/>
          </a:xfrm>
          <a:prstGeom prst="rect">
            <a:avLst/>
          </a:prstGeom>
        </p:spPr>
      </p:pic>
    </p:spTree>
    <p:extLst>
      <p:ext uri="{BB962C8B-B14F-4D97-AF65-F5344CB8AC3E}">
        <p14:creationId xmlns:p14="http://schemas.microsoft.com/office/powerpoint/2010/main" val="6522131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Instruction tuning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Learning input-label mappings	vs	Semantic prior knowledge</a:t>
            </a:r>
          </a:p>
          <a:p>
            <a:pPr lvl="1"/>
            <a:r>
              <a:rPr lang="en-US" sz="1400" dirty="0"/>
              <a:t>Which one is stronger?</a:t>
            </a:r>
          </a:p>
          <a:p>
            <a:r>
              <a:rPr lang="en-US" sz="1800" dirty="0"/>
              <a:t>More confident on their inherent instruction fine-tuned knowledge</a:t>
            </a:r>
          </a:p>
          <a:p>
            <a:endParaRPr lang="en-US" sz="1800" dirty="0"/>
          </a:p>
        </p:txBody>
      </p:sp>
      <p:pic>
        <p:nvPicPr>
          <p:cNvPr id="8" name="Picture 7">
            <a:extLst>
              <a:ext uri="{FF2B5EF4-FFF2-40B4-BE49-F238E27FC236}">
                <a16:creationId xmlns:a16="http://schemas.microsoft.com/office/drawing/2014/main" id="{435CA837-AB9B-C728-4DE0-D434E9FC7BAA}"/>
              </a:ext>
            </a:extLst>
          </p:cNvPr>
          <p:cNvPicPr>
            <a:picLocks noChangeAspect="1"/>
          </p:cNvPicPr>
          <p:nvPr/>
        </p:nvPicPr>
        <p:blipFill>
          <a:blip r:embed="rId2"/>
          <a:stretch>
            <a:fillRect/>
          </a:stretch>
        </p:blipFill>
        <p:spPr>
          <a:xfrm>
            <a:off x="5430463" y="3132605"/>
            <a:ext cx="5049968" cy="2733817"/>
          </a:xfrm>
          <a:prstGeom prst="rect">
            <a:avLst/>
          </a:prstGeom>
        </p:spPr>
      </p:pic>
    </p:spTree>
    <p:extLst>
      <p:ext uri="{BB962C8B-B14F-4D97-AF65-F5344CB8AC3E}">
        <p14:creationId xmlns:p14="http://schemas.microsoft.com/office/powerpoint/2010/main" val="21316905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A form of fine-tuning on input-label pairs where labels are remapped to arbitrary symbols</a:t>
            </a:r>
          </a:p>
          <a:p>
            <a:r>
              <a:rPr lang="en-US" sz="1800" dirty="0"/>
              <a:t>Symbol tuning: Remove instructions, change labels to unrelated symbols. Task can only be learned from exemplars.</a:t>
            </a:r>
          </a:p>
          <a:p>
            <a:endParaRPr lang="en-US" sz="1800" dirty="0"/>
          </a:p>
        </p:txBody>
      </p:sp>
    </p:spTree>
    <p:extLst>
      <p:ext uri="{BB962C8B-B14F-4D97-AF65-F5344CB8AC3E}">
        <p14:creationId xmlns:p14="http://schemas.microsoft.com/office/powerpoint/2010/main" val="26318636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a:t>
            </a:r>
          </a:p>
        </p:txBody>
      </p:sp>
      <p:pic>
        <p:nvPicPr>
          <p:cNvPr id="7" name="Picture 6">
            <a:extLst>
              <a:ext uri="{FF2B5EF4-FFF2-40B4-BE49-F238E27FC236}">
                <a16:creationId xmlns:a16="http://schemas.microsoft.com/office/drawing/2014/main" id="{C95E6C6E-62EF-C660-A43E-FE5BACA18074}"/>
              </a:ext>
            </a:extLst>
          </p:cNvPr>
          <p:cNvPicPr>
            <a:picLocks noChangeAspect="1"/>
          </p:cNvPicPr>
          <p:nvPr/>
        </p:nvPicPr>
        <p:blipFill>
          <a:blip r:embed="rId2"/>
          <a:stretch>
            <a:fillRect/>
          </a:stretch>
        </p:blipFill>
        <p:spPr>
          <a:xfrm>
            <a:off x="2139924" y="1575221"/>
            <a:ext cx="7912152" cy="4714209"/>
          </a:xfrm>
          <a:prstGeom prst="rect">
            <a:avLst/>
          </a:prstGeom>
        </p:spPr>
      </p:pic>
    </p:spTree>
    <p:extLst>
      <p:ext uri="{BB962C8B-B14F-4D97-AF65-F5344CB8AC3E}">
        <p14:creationId xmlns:p14="http://schemas.microsoft.com/office/powerpoint/2010/main" val="15656348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Which symbol to use?</a:t>
            </a:r>
          </a:p>
        </p:txBody>
      </p:sp>
      <p:pic>
        <p:nvPicPr>
          <p:cNvPr id="5" name="Picture 4">
            <a:extLst>
              <a:ext uri="{FF2B5EF4-FFF2-40B4-BE49-F238E27FC236}">
                <a16:creationId xmlns:a16="http://schemas.microsoft.com/office/drawing/2014/main" id="{244B2CF1-416B-F08F-E562-1C9FB1066AA5}"/>
              </a:ext>
            </a:extLst>
          </p:cNvPr>
          <p:cNvPicPr>
            <a:picLocks noChangeAspect="1"/>
          </p:cNvPicPr>
          <p:nvPr/>
        </p:nvPicPr>
        <p:blipFill>
          <a:blip r:embed="rId2"/>
          <a:stretch>
            <a:fillRect/>
          </a:stretch>
        </p:blipFill>
        <p:spPr>
          <a:xfrm>
            <a:off x="1430215" y="3085773"/>
            <a:ext cx="9331569" cy="2037996"/>
          </a:xfrm>
          <a:prstGeom prst="rect">
            <a:avLst/>
          </a:prstGeom>
        </p:spPr>
      </p:pic>
    </p:spTree>
    <p:extLst>
      <p:ext uri="{BB962C8B-B14F-4D97-AF65-F5344CB8AC3E}">
        <p14:creationId xmlns:p14="http://schemas.microsoft.com/office/powerpoint/2010/main" val="2379490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Which symbol to use?</a:t>
            </a:r>
          </a:p>
        </p:txBody>
      </p:sp>
      <p:pic>
        <p:nvPicPr>
          <p:cNvPr id="6" name="Picture 5">
            <a:extLst>
              <a:ext uri="{FF2B5EF4-FFF2-40B4-BE49-F238E27FC236}">
                <a16:creationId xmlns:a16="http://schemas.microsoft.com/office/drawing/2014/main" id="{C16B96A4-4A97-76A0-9AED-EED96084B9EF}"/>
              </a:ext>
            </a:extLst>
          </p:cNvPr>
          <p:cNvPicPr>
            <a:picLocks noChangeAspect="1"/>
          </p:cNvPicPr>
          <p:nvPr/>
        </p:nvPicPr>
        <p:blipFill>
          <a:blip r:embed="rId3"/>
          <a:stretch>
            <a:fillRect/>
          </a:stretch>
        </p:blipFill>
        <p:spPr>
          <a:xfrm>
            <a:off x="1113692" y="2329794"/>
            <a:ext cx="9964615" cy="3342999"/>
          </a:xfrm>
          <a:prstGeom prst="rect">
            <a:avLst/>
          </a:prstGeom>
        </p:spPr>
      </p:pic>
    </p:spTree>
    <p:extLst>
      <p:ext uri="{BB962C8B-B14F-4D97-AF65-F5344CB8AC3E}">
        <p14:creationId xmlns:p14="http://schemas.microsoft.com/office/powerpoint/2010/main" val="24759156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Prompt Formats</a:t>
            </a:r>
          </a:p>
        </p:txBody>
      </p:sp>
      <p:pic>
        <p:nvPicPr>
          <p:cNvPr id="8" name="Picture 7">
            <a:extLst>
              <a:ext uri="{FF2B5EF4-FFF2-40B4-BE49-F238E27FC236}">
                <a16:creationId xmlns:a16="http://schemas.microsoft.com/office/drawing/2014/main" id="{66DAC35F-4F2A-6CD6-889B-300B17DDB1C7}"/>
              </a:ext>
            </a:extLst>
          </p:cNvPr>
          <p:cNvPicPr>
            <a:picLocks noChangeAspect="1"/>
          </p:cNvPicPr>
          <p:nvPr/>
        </p:nvPicPr>
        <p:blipFill>
          <a:blip r:embed="rId3"/>
          <a:stretch>
            <a:fillRect/>
          </a:stretch>
        </p:blipFill>
        <p:spPr>
          <a:xfrm>
            <a:off x="3191345" y="2293094"/>
            <a:ext cx="5809309" cy="3701717"/>
          </a:xfrm>
          <a:prstGeom prst="rect">
            <a:avLst/>
          </a:prstGeom>
        </p:spPr>
      </p:pic>
    </p:spTree>
    <p:extLst>
      <p:ext uri="{BB962C8B-B14F-4D97-AF65-F5344CB8AC3E}">
        <p14:creationId xmlns:p14="http://schemas.microsoft.com/office/powerpoint/2010/main" val="39360381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prompts</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Prompt containing k = 2 In-context examples per class. The original labels [“entailment”, “not entailment”] have been remapped to [“4348”, “forests”]</a:t>
            </a:r>
          </a:p>
        </p:txBody>
      </p:sp>
      <p:pic>
        <p:nvPicPr>
          <p:cNvPr id="7" name="Picture 6">
            <a:extLst>
              <a:ext uri="{FF2B5EF4-FFF2-40B4-BE49-F238E27FC236}">
                <a16:creationId xmlns:a16="http://schemas.microsoft.com/office/drawing/2014/main" id="{3D16DAD7-6F9B-4B77-A3EC-F69F3CC71A2E}"/>
              </a:ext>
            </a:extLst>
          </p:cNvPr>
          <p:cNvPicPr>
            <a:picLocks noChangeAspect="1"/>
          </p:cNvPicPr>
          <p:nvPr/>
        </p:nvPicPr>
        <p:blipFill>
          <a:blip r:embed="rId3"/>
          <a:stretch>
            <a:fillRect/>
          </a:stretch>
        </p:blipFill>
        <p:spPr>
          <a:xfrm>
            <a:off x="1331587" y="2801793"/>
            <a:ext cx="4307213" cy="2651270"/>
          </a:xfrm>
          <a:prstGeom prst="rect">
            <a:avLst/>
          </a:prstGeom>
        </p:spPr>
      </p:pic>
      <p:pic>
        <p:nvPicPr>
          <p:cNvPr id="10" name="Picture 9">
            <a:extLst>
              <a:ext uri="{FF2B5EF4-FFF2-40B4-BE49-F238E27FC236}">
                <a16:creationId xmlns:a16="http://schemas.microsoft.com/office/drawing/2014/main" id="{F50717B4-2711-3B9D-94D0-838B758D30D1}"/>
              </a:ext>
            </a:extLst>
          </p:cNvPr>
          <p:cNvPicPr>
            <a:picLocks noChangeAspect="1"/>
          </p:cNvPicPr>
          <p:nvPr/>
        </p:nvPicPr>
        <p:blipFill>
          <a:blip r:embed="rId4"/>
          <a:stretch>
            <a:fillRect/>
          </a:stretch>
        </p:blipFill>
        <p:spPr>
          <a:xfrm>
            <a:off x="5868335" y="2801793"/>
            <a:ext cx="4672665" cy="1929082"/>
          </a:xfrm>
          <a:prstGeom prst="rect">
            <a:avLst/>
          </a:prstGeom>
        </p:spPr>
      </p:pic>
    </p:spTree>
    <p:extLst>
      <p:ext uri="{BB962C8B-B14F-4D97-AF65-F5344CB8AC3E}">
        <p14:creationId xmlns:p14="http://schemas.microsoft.com/office/powerpoint/2010/main" val="33923244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results</a:t>
            </a:r>
          </a:p>
        </p:txBody>
      </p:sp>
      <p:pic>
        <p:nvPicPr>
          <p:cNvPr id="8" name="Picture 7">
            <a:extLst>
              <a:ext uri="{FF2B5EF4-FFF2-40B4-BE49-F238E27FC236}">
                <a16:creationId xmlns:a16="http://schemas.microsoft.com/office/drawing/2014/main" id="{AA44995C-FA50-42C7-C0CA-2969C54D3D13}"/>
              </a:ext>
            </a:extLst>
          </p:cNvPr>
          <p:cNvPicPr>
            <a:picLocks noChangeAspect="1"/>
          </p:cNvPicPr>
          <p:nvPr/>
        </p:nvPicPr>
        <p:blipFill>
          <a:blip r:embed="rId3"/>
          <a:stretch>
            <a:fillRect/>
          </a:stretch>
        </p:blipFill>
        <p:spPr>
          <a:xfrm>
            <a:off x="1438275" y="1365894"/>
            <a:ext cx="9315450" cy="4922277"/>
          </a:xfrm>
          <a:prstGeom prst="rect">
            <a:avLst/>
          </a:prstGeom>
        </p:spPr>
      </p:pic>
    </p:spTree>
    <p:extLst>
      <p:ext uri="{BB962C8B-B14F-4D97-AF65-F5344CB8AC3E}">
        <p14:creationId xmlns:p14="http://schemas.microsoft.com/office/powerpoint/2010/main" val="12617277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It works best when relevant labels are unavailable</a:t>
            </a:r>
          </a:p>
          <a:p>
            <a:r>
              <a:rPr lang="en-US" sz="1800" dirty="0"/>
              <a:t>The symbol tuning can allow much smaller models to perform as well as large models</a:t>
            </a:r>
          </a:p>
          <a:p>
            <a:r>
              <a:rPr lang="en-US" sz="1800" dirty="0"/>
              <a:t>Potential of improvements especially when tasks are </a:t>
            </a:r>
            <a:r>
              <a:rPr lang="en-US" sz="1800" i="1" u="sng" dirty="0"/>
              <a:t>not clear</a:t>
            </a:r>
            <a:endParaRPr lang="en-US" sz="1800" dirty="0"/>
          </a:p>
          <a:p>
            <a:r>
              <a:rPr lang="en-US" sz="1800" dirty="0"/>
              <a:t>For small models when the task is clear the performance decreases</a:t>
            </a:r>
          </a:p>
          <a:p>
            <a:pPr lvl="1"/>
            <a:r>
              <a:rPr lang="en-US" sz="1400" dirty="0"/>
              <a:t>This may suggest that symbol tuning can override its prior knowledge</a:t>
            </a:r>
          </a:p>
        </p:txBody>
      </p:sp>
    </p:spTree>
    <p:extLst>
      <p:ext uri="{BB962C8B-B14F-4D97-AF65-F5344CB8AC3E}">
        <p14:creationId xmlns:p14="http://schemas.microsoft.com/office/powerpoint/2010/main" val="4303122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Instruction Fine-Tuning &amp; In-Context Learning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(Instruct FT) &amp; (ICL)</a:t>
            </a:r>
          </a:p>
          <a:p>
            <a:endParaRPr lang="en-US" sz="1800" dirty="0"/>
          </a:p>
          <a:p>
            <a:r>
              <a:rPr lang="en-US" sz="1800" dirty="0"/>
              <a:t>Instruction			What is the sentiment of this?</a:t>
            </a:r>
          </a:p>
          <a:p>
            <a:r>
              <a:rPr lang="en-US" sz="1800" dirty="0"/>
              <a:t>Exemplar			The movie is great</a:t>
            </a:r>
          </a:p>
          <a:p>
            <a:r>
              <a:rPr lang="en-US" sz="1800" dirty="0"/>
              <a:t>Label				Positive | 1 | +</a:t>
            </a:r>
          </a:p>
        </p:txBody>
      </p:sp>
    </p:spTree>
    <p:extLst>
      <p:ext uri="{BB962C8B-B14F-4D97-AF65-F5344CB8AC3E}">
        <p14:creationId xmlns:p14="http://schemas.microsoft.com/office/powerpoint/2010/main" val="17266681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Symbol tuning is based of the intuition that when models cannot use instructions or relevant labels, it must do so by instead learning from in-context exemplars.</a:t>
            </a:r>
          </a:p>
          <a:p>
            <a:r>
              <a:rPr lang="en-US" sz="1800" dirty="0"/>
              <a:t>Much better on algorithmic tasks…</a:t>
            </a:r>
            <a:endParaRPr lang="en-US" sz="1400" dirty="0"/>
          </a:p>
        </p:txBody>
      </p:sp>
    </p:spTree>
    <p:extLst>
      <p:ext uri="{BB962C8B-B14F-4D97-AF65-F5344CB8AC3E}">
        <p14:creationId xmlns:p14="http://schemas.microsoft.com/office/powerpoint/2010/main" val="22360809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DA7945-AF52-16F3-5BDC-451F163B10C6}"/>
              </a:ext>
            </a:extLst>
          </p:cNvPr>
          <p:cNvSpPr>
            <a:spLocks noGrp="1"/>
          </p:cNvSpPr>
          <p:nvPr>
            <p:ph type="ctrTitle"/>
          </p:nvPr>
        </p:nvSpPr>
        <p:spPr/>
        <p:txBody>
          <a:bodyPr/>
          <a:lstStyle/>
          <a:p>
            <a:r>
              <a:rPr lang="en-US" dirty="0"/>
              <a:t>Symbol Tuning Benchmark</a:t>
            </a:r>
          </a:p>
        </p:txBody>
      </p:sp>
    </p:spTree>
    <p:extLst>
      <p:ext uri="{BB962C8B-B14F-4D97-AF65-F5344CB8AC3E}">
        <p14:creationId xmlns:p14="http://schemas.microsoft.com/office/powerpoint/2010/main" val="28997439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Change labels to numbers.</a:t>
            </a:r>
          </a:p>
          <a:p>
            <a:r>
              <a:rPr lang="en-US" sz="1800" dirty="0"/>
              <a:t>Trying to not mention anything related to ‘important’ or ‘not important’ tags in the prompt.</a:t>
            </a:r>
          </a:p>
        </p:txBody>
      </p:sp>
    </p:spTree>
    <p:extLst>
      <p:ext uri="{BB962C8B-B14F-4D97-AF65-F5344CB8AC3E}">
        <p14:creationId xmlns:p14="http://schemas.microsoft.com/office/powerpoint/2010/main" val="18356786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Cleaned the code.</a:t>
            </a:r>
          </a:p>
          <a:p>
            <a:r>
              <a:rPr lang="en-US" sz="1800" dirty="0"/>
              <a:t>Saving each prompt for more analyses.</a:t>
            </a:r>
          </a:p>
        </p:txBody>
      </p:sp>
      <p:pic>
        <p:nvPicPr>
          <p:cNvPr id="5" name="Picture 4">
            <a:extLst>
              <a:ext uri="{FF2B5EF4-FFF2-40B4-BE49-F238E27FC236}">
                <a16:creationId xmlns:a16="http://schemas.microsoft.com/office/drawing/2014/main" id="{D828A17E-8DFD-7BAC-4C26-DF41CC04B08A}"/>
              </a:ext>
            </a:extLst>
          </p:cNvPr>
          <p:cNvPicPr>
            <a:picLocks noChangeAspect="1"/>
          </p:cNvPicPr>
          <p:nvPr/>
        </p:nvPicPr>
        <p:blipFill>
          <a:blip r:embed="rId3"/>
          <a:stretch>
            <a:fillRect/>
          </a:stretch>
        </p:blipFill>
        <p:spPr>
          <a:xfrm>
            <a:off x="7498925" y="1690688"/>
            <a:ext cx="4010585" cy="3924848"/>
          </a:xfrm>
          <a:prstGeom prst="rect">
            <a:avLst/>
          </a:prstGeom>
        </p:spPr>
      </p:pic>
    </p:spTree>
    <p:extLst>
      <p:ext uri="{BB962C8B-B14F-4D97-AF65-F5344CB8AC3E}">
        <p14:creationId xmlns:p14="http://schemas.microsoft.com/office/powerpoint/2010/main" val="35397449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i="1" dirty="0"/>
              <a:t>First step:</a:t>
            </a:r>
          </a:p>
          <a:p>
            <a:pPr lvl="1"/>
            <a:r>
              <a:rPr lang="en-US" sz="1400" dirty="0"/>
              <a:t>Change the labels ‘1’s to ’58’s.</a:t>
            </a:r>
          </a:p>
          <a:p>
            <a:pPr lvl="1"/>
            <a:r>
              <a:rPr lang="en-US" sz="1400" dirty="0"/>
              <a:t>Change the labels’0’s to ‘47’s.</a:t>
            </a:r>
            <a:endParaRPr lang="en-US" sz="1000" dirty="0"/>
          </a:p>
          <a:p>
            <a:r>
              <a:rPr lang="en-US" sz="1800" dirty="0"/>
              <a:t>We tried to use labels that the model hasn’t seen.</a:t>
            </a:r>
          </a:p>
          <a:p>
            <a:r>
              <a:rPr lang="en-US" sz="1800" dirty="0"/>
              <a:t>So, it doesn’t use its’ predefined knowledge to tag news with ‘important’ or ‘not important’ tags.</a:t>
            </a:r>
          </a:p>
        </p:txBody>
      </p:sp>
    </p:spTree>
    <p:extLst>
      <p:ext uri="{BB962C8B-B14F-4D97-AF65-F5344CB8AC3E}">
        <p14:creationId xmlns:p14="http://schemas.microsoft.com/office/powerpoint/2010/main" val="20644120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Surprisingly the Aya LLM tends to generate ‘58’ more than ‘47’ </a:t>
            </a:r>
            <a:br>
              <a:rPr lang="en-US" sz="1800" dirty="0"/>
            </a:br>
            <a:r>
              <a:rPr lang="en-US" sz="1800" dirty="0"/>
              <a:t>ones.</a:t>
            </a:r>
          </a:p>
          <a:p>
            <a:r>
              <a:rPr lang="en-US" sz="1800" dirty="0"/>
              <a:t>This might because there is more details or definition defined</a:t>
            </a:r>
            <a:br>
              <a:rPr lang="en-US" sz="1800" dirty="0"/>
            </a:br>
            <a:r>
              <a:rPr lang="en-US" sz="1800" dirty="0"/>
              <a:t>about ’58’ label.</a:t>
            </a:r>
          </a:p>
          <a:p>
            <a:r>
              <a:rPr lang="en-US" sz="1800" dirty="0"/>
              <a:t>Or this might be caused by ’58’ being the first label.</a:t>
            </a:r>
          </a:p>
          <a:p>
            <a:r>
              <a:rPr lang="en-US" sz="1800" dirty="0"/>
              <a:t>Or the dataset being imbalanced!</a:t>
            </a:r>
          </a:p>
          <a:p>
            <a:r>
              <a:rPr lang="en-US" sz="1800" dirty="0"/>
              <a:t>The result shown is in ‘k=20’ mode.</a:t>
            </a:r>
          </a:p>
        </p:txBody>
      </p:sp>
      <p:pic>
        <p:nvPicPr>
          <p:cNvPr id="6" name="Picture 5">
            <a:extLst>
              <a:ext uri="{FF2B5EF4-FFF2-40B4-BE49-F238E27FC236}">
                <a16:creationId xmlns:a16="http://schemas.microsoft.com/office/drawing/2014/main" id="{9796814A-85E8-7512-9F96-70C5874366C8}"/>
              </a:ext>
            </a:extLst>
          </p:cNvPr>
          <p:cNvPicPr>
            <a:picLocks noChangeAspect="1"/>
          </p:cNvPicPr>
          <p:nvPr/>
        </p:nvPicPr>
        <p:blipFill>
          <a:blip r:embed="rId3"/>
          <a:stretch>
            <a:fillRect/>
          </a:stretch>
        </p:blipFill>
        <p:spPr>
          <a:xfrm>
            <a:off x="7384137" y="1027906"/>
            <a:ext cx="3891484" cy="4801411"/>
          </a:xfrm>
          <a:prstGeom prst="rect">
            <a:avLst/>
          </a:prstGeom>
        </p:spPr>
      </p:pic>
    </p:spTree>
    <p:extLst>
      <p:ext uri="{BB962C8B-B14F-4D97-AF65-F5344CB8AC3E}">
        <p14:creationId xmlns:p14="http://schemas.microsoft.com/office/powerpoint/2010/main" val="40036551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The result shown here is with k=0 shot prompts.</a:t>
            </a:r>
          </a:p>
          <a:p>
            <a:r>
              <a:rPr lang="en-US" sz="1800" dirty="0"/>
              <a:t>The model only generates ‘58’ as an answer!</a:t>
            </a:r>
          </a:p>
          <a:p>
            <a:r>
              <a:rPr lang="en-US" sz="1800" dirty="0"/>
              <a:t>We can interpret two things from the observation:</a:t>
            </a:r>
          </a:p>
          <a:p>
            <a:pPr lvl="1"/>
            <a:r>
              <a:rPr lang="en-US" sz="1400" dirty="0"/>
              <a:t>First the k shot example help the model to obtain knowledge </a:t>
            </a:r>
            <a:br>
              <a:rPr lang="en-US" sz="1400" dirty="0"/>
            </a:br>
            <a:r>
              <a:rPr lang="en-US" sz="1400" dirty="0"/>
              <a:t>about ‘47’ labels therefore resulting to predict some titles as</a:t>
            </a:r>
            <a:br>
              <a:rPr lang="en-US" sz="1400" dirty="0"/>
            </a:br>
            <a:r>
              <a:rPr lang="en-US" sz="1400" dirty="0"/>
              <a:t>‘not important’ or ’47’.</a:t>
            </a:r>
          </a:p>
          <a:p>
            <a:pPr lvl="1"/>
            <a:r>
              <a:rPr lang="en-US" sz="1400" dirty="0"/>
              <a:t>Second, we should include in prompt what is ‘not important’ or</a:t>
            </a:r>
            <a:br>
              <a:rPr lang="en-US" sz="1400" dirty="0"/>
            </a:br>
            <a:r>
              <a:rPr lang="en-US" sz="1400" dirty="0"/>
              <a:t>‘47’ label, only including information about what is known as </a:t>
            </a:r>
            <a:br>
              <a:rPr lang="en-US" sz="1400" dirty="0"/>
            </a:br>
            <a:r>
              <a:rPr lang="en-US" sz="1400" dirty="0"/>
              <a:t>‘important’ result in generating only ‘important’ labels.</a:t>
            </a:r>
          </a:p>
        </p:txBody>
      </p:sp>
      <p:pic>
        <p:nvPicPr>
          <p:cNvPr id="5" name="Picture 4">
            <a:extLst>
              <a:ext uri="{FF2B5EF4-FFF2-40B4-BE49-F238E27FC236}">
                <a16:creationId xmlns:a16="http://schemas.microsoft.com/office/drawing/2014/main" id="{73E580C7-5971-A90C-7321-9F3AC92B70EF}"/>
              </a:ext>
            </a:extLst>
          </p:cNvPr>
          <p:cNvPicPr>
            <a:picLocks noChangeAspect="1"/>
          </p:cNvPicPr>
          <p:nvPr/>
        </p:nvPicPr>
        <p:blipFill>
          <a:blip r:embed="rId3"/>
          <a:stretch>
            <a:fillRect/>
          </a:stretch>
        </p:blipFill>
        <p:spPr>
          <a:xfrm>
            <a:off x="6645714" y="1224086"/>
            <a:ext cx="5027731" cy="4409827"/>
          </a:xfrm>
          <a:prstGeom prst="rect">
            <a:avLst/>
          </a:prstGeom>
        </p:spPr>
      </p:pic>
    </p:spTree>
    <p:extLst>
      <p:ext uri="{BB962C8B-B14F-4D97-AF65-F5344CB8AC3E}">
        <p14:creationId xmlns:p14="http://schemas.microsoft.com/office/powerpoint/2010/main" val="18287911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The result shown here is with k=1 shot prompts.</a:t>
            </a:r>
          </a:p>
          <a:p>
            <a:r>
              <a:rPr lang="en-US" sz="1800" dirty="0"/>
              <a:t>The model generates ’47’ labels sporadically.</a:t>
            </a:r>
          </a:p>
          <a:p>
            <a:r>
              <a:rPr lang="en-US" sz="1800" dirty="0"/>
              <a:t>This means that one example provided in the prompt </a:t>
            </a:r>
            <a:br>
              <a:rPr lang="en-US" sz="1800" dirty="0"/>
            </a:br>
            <a:r>
              <a:rPr lang="en-US" sz="1800" dirty="0"/>
              <a:t>was not enough to give the model enough information</a:t>
            </a:r>
            <a:br>
              <a:rPr lang="en-US" sz="1800" dirty="0"/>
            </a:br>
            <a:r>
              <a:rPr lang="en-US" sz="1800" dirty="0"/>
              <a:t>to predict more labels as ’47’.</a:t>
            </a:r>
          </a:p>
          <a:p>
            <a:r>
              <a:rPr lang="en-US" sz="1800" dirty="0"/>
              <a:t>But it shows that even providing one example can change</a:t>
            </a:r>
            <a:br>
              <a:rPr lang="en-US" sz="1800" dirty="0"/>
            </a:br>
            <a:r>
              <a:rPr lang="en-US" sz="1800" dirty="0"/>
              <a:t>the output!</a:t>
            </a:r>
          </a:p>
        </p:txBody>
      </p:sp>
      <p:pic>
        <p:nvPicPr>
          <p:cNvPr id="6" name="Picture 5">
            <a:extLst>
              <a:ext uri="{FF2B5EF4-FFF2-40B4-BE49-F238E27FC236}">
                <a16:creationId xmlns:a16="http://schemas.microsoft.com/office/drawing/2014/main" id="{F02234D3-E324-0607-FBA1-6CD6D31EDCD9}"/>
              </a:ext>
            </a:extLst>
          </p:cNvPr>
          <p:cNvPicPr>
            <a:picLocks noChangeAspect="1"/>
          </p:cNvPicPr>
          <p:nvPr/>
        </p:nvPicPr>
        <p:blipFill>
          <a:blip r:embed="rId3"/>
          <a:stretch>
            <a:fillRect/>
          </a:stretch>
        </p:blipFill>
        <p:spPr>
          <a:xfrm>
            <a:off x="6822284" y="1211123"/>
            <a:ext cx="5005539" cy="4435753"/>
          </a:xfrm>
          <a:prstGeom prst="rect">
            <a:avLst/>
          </a:prstGeom>
        </p:spPr>
      </p:pic>
    </p:spTree>
    <p:extLst>
      <p:ext uri="{BB962C8B-B14F-4D97-AF65-F5344CB8AC3E}">
        <p14:creationId xmlns:p14="http://schemas.microsoft.com/office/powerpoint/2010/main" val="8396798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The result shown here is with k=50 shot prompts.</a:t>
            </a:r>
          </a:p>
          <a:p>
            <a:r>
              <a:rPr lang="en-US" sz="1800" dirty="0"/>
              <a:t>The model generates more ’47’ labels.</a:t>
            </a:r>
          </a:p>
          <a:p>
            <a:r>
              <a:rPr lang="en-US" sz="1800" dirty="0"/>
              <a:t>The results shows that the information and details about the</a:t>
            </a:r>
            <a:br>
              <a:rPr lang="en-US" sz="1800" dirty="0"/>
            </a:br>
            <a:r>
              <a:rPr lang="en-US" sz="1800" dirty="0"/>
              <a:t>‘not important’ news is a necessity to override LLM</a:t>
            </a:r>
            <a:br>
              <a:rPr lang="en-US" sz="1800" dirty="0"/>
            </a:br>
            <a:r>
              <a:rPr lang="en-US" sz="1800" dirty="0"/>
              <a:t>predefined knowledge.</a:t>
            </a:r>
            <a:br>
              <a:rPr lang="en-US" sz="1800" dirty="0"/>
            </a:br>
            <a:endParaRPr lang="en-US" sz="1800" dirty="0"/>
          </a:p>
        </p:txBody>
      </p:sp>
      <p:pic>
        <p:nvPicPr>
          <p:cNvPr id="5" name="Picture 4">
            <a:extLst>
              <a:ext uri="{FF2B5EF4-FFF2-40B4-BE49-F238E27FC236}">
                <a16:creationId xmlns:a16="http://schemas.microsoft.com/office/drawing/2014/main" id="{5C64B33A-960F-FED8-F265-5F39946FECF4}"/>
              </a:ext>
            </a:extLst>
          </p:cNvPr>
          <p:cNvPicPr>
            <a:picLocks noChangeAspect="1"/>
          </p:cNvPicPr>
          <p:nvPr/>
        </p:nvPicPr>
        <p:blipFill>
          <a:blip r:embed="rId3"/>
          <a:stretch>
            <a:fillRect/>
          </a:stretch>
        </p:blipFill>
        <p:spPr>
          <a:xfrm>
            <a:off x="6958814" y="1741725"/>
            <a:ext cx="5049772" cy="3374550"/>
          </a:xfrm>
          <a:prstGeom prst="rect">
            <a:avLst/>
          </a:prstGeom>
        </p:spPr>
      </p:pic>
    </p:spTree>
    <p:extLst>
      <p:ext uri="{BB962C8B-B14F-4D97-AF65-F5344CB8AC3E}">
        <p14:creationId xmlns:p14="http://schemas.microsoft.com/office/powerpoint/2010/main" val="28641291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The challenge to make predictions more accurate is to include clear definition and details for both ‘important’ and ‘not important’ news.</a:t>
            </a:r>
          </a:p>
          <a:p>
            <a:r>
              <a:rPr lang="en-US" sz="1800" dirty="0"/>
              <a:t>This causes the language model to rely more on the information given in the prompt (or, as we know, in-context learning) rather than on its prior knowledge.</a:t>
            </a:r>
          </a:p>
        </p:txBody>
      </p:sp>
    </p:spTree>
    <p:extLst>
      <p:ext uri="{BB962C8B-B14F-4D97-AF65-F5344CB8AC3E}">
        <p14:creationId xmlns:p14="http://schemas.microsoft.com/office/powerpoint/2010/main" val="1904955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Instruction Fine-Tuning &amp; In-Context Learning</a:t>
            </a:r>
          </a:p>
        </p:txBody>
      </p:sp>
      <p:pic>
        <p:nvPicPr>
          <p:cNvPr id="9" name="Picture 8">
            <a:extLst>
              <a:ext uri="{FF2B5EF4-FFF2-40B4-BE49-F238E27FC236}">
                <a16:creationId xmlns:a16="http://schemas.microsoft.com/office/drawing/2014/main" id="{A0F795F0-8F21-E130-7361-07B4F3F19BEC}"/>
              </a:ext>
            </a:extLst>
          </p:cNvPr>
          <p:cNvPicPr>
            <a:picLocks noChangeAspect="1"/>
          </p:cNvPicPr>
          <p:nvPr/>
        </p:nvPicPr>
        <p:blipFill>
          <a:blip r:embed="rId2"/>
          <a:stretch>
            <a:fillRect/>
          </a:stretch>
        </p:blipFill>
        <p:spPr>
          <a:xfrm>
            <a:off x="882161" y="1623478"/>
            <a:ext cx="10427677" cy="4290002"/>
          </a:xfrm>
          <a:prstGeom prst="rect">
            <a:avLst/>
          </a:prstGeom>
        </p:spPr>
      </p:pic>
    </p:spTree>
    <p:extLst>
      <p:ext uri="{BB962C8B-B14F-4D97-AF65-F5344CB8AC3E}">
        <p14:creationId xmlns:p14="http://schemas.microsoft.com/office/powerpoint/2010/main" val="363290550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results</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Results for k = 0 shot learning:</a:t>
            </a:r>
          </a:p>
          <a:p>
            <a:endParaRPr lang="en-US" sz="1800" dirty="0"/>
          </a:p>
          <a:p>
            <a:endParaRPr lang="en-US" sz="1800" dirty="0"/>
          </a:p>
          <a:p>
            <a:endParaRPr lang="en-US" sz="1800" dirty="0"/>
          </a:p>
          <a:p>
            <a:endParaRPr lang="en-US" sz="1800" dirty="0"/>
          </a:p>
          <a:p>
            <a:endParaRPr lang="en-US" sz="1800" dirty="0"/>
          </a:p>
          <a:p>
            <a:r>
              <a:rPr lang="en-US" sz="1800" dirty="0"/>
              <a:t>The shown results is for first 101 entities in test data.</a:t>
            </a:r>
          </a:p>
        </p:txBody>
      </p:sp>
      <p:graphicFrame>
        <p:nvGraphicFramePr>
          <p:cNvPr id="4" name="Table 3">
            <a:extLst>
              <a:ext uri="{FF2B5EF4-FFF2-40B4-BE49-F238E27FC236}">
                <a16:creationId xmlns:a16="http://schemas.microsoft.com/office/drawing/2014/main" id="{E057B9CF-2B70-271B-DE42-F092AD9E0CC4}"/>
              </a:ext>
            </a:extLst>
          </p:cNvPr>
          <p:cNvGraphicFramePr>
            <a:graphicFrameLocks noGrp="1"/>
          </p:cNvGraphicFramePr>
          <p:nvPr>
            <p:extLst>
              <p:ext uri="{D42A27DB-BD31-4B8C-83A1-F6EECF244321}">
                <p14:modId xmlns:p14="http://schemas.microsoft.com/office/powerpoint/2010/main" val="968336954"/>
              </p:ext>
            </p:extLst>
          </p:nvPr>
        </p:nvGraphicFramePr>
        <p:xfrm>
          <a:off x="2031999" y="2631593"/>
          <a:ext cx="8128001" cy="741680"/>
        </p:xfrm>
        <a:graphic>
          <a:graphicData uri="http://schemas.openxmlformats.org/drawingml/2006/table">
            <a:tbl>
              <a:tblPr firstRow="1" bandRow="1">
                <a:tableStyleId>{D7AC3CCA-C797-4891-BE02-D94E43425B78}</a:tableStyleId>
              </a:tblPr>
              <a:tblGrid>
                <a:gridCol w="1161143">
                  <a:extLst>
                    <a:ext uri="{9D8B030D-6E8A-4147-A177-3AD203B41FA5}">
                      <a16:colId xmlns:a16="http://schemas.microsoft.com/office/drawing/2014/main" val="252588881"/>
                    </a:ext>
                  </a:extLst>
                </a:gridCol>
                <a:gridCol w="1161143">
                  <a:extLst>
                    <a:ext uri="{9D8B030D-6E8A-4147-A177-3AD203B41FA5}">
                      <a16:colId xmlns:a16="http://schemas.microsoft.com/office/drawing/2014/main" val="1729950084"/>
                    </a:ext>
                  </a:extLst>
                </a:gridCol>
                <a:gridCol w="1161143">
                  <a:extLst>
                    <a:ext uri="{9D8B030D-6E8A-4147-A177-3AD203B41FA5}">
                      <a16:colId xmlns:a16="http://schemas.microsoft.com/office/drawing/2014/main" val="483548369"/>
                    </a:ext>
                  </a:extLst>
                </a:gridCol>
                <a:gridCol w="1161143">
                  <a:extLst>
                    <a:ext uri="{9D8B030D-6E8A-4147-A177-3AD203B41FA5}">
                      <a16:colId xmlns:a16="http://schemas.microsoft.com/office/drawing/2014/main" val="617316006"/>
                    </a:ext>
                  </a:extLst>
                </a:gridCol>
                <a:gridCol w="1161143">
                  <a:extLst>
                    <a:ext uri="{9D8B030D-6E8A-4147-A177-3AD203B41FA5}">
                      <a16:colId xmlns:a16="http://schemas.microsoft.com/office/drawing/2014/main" val="3890891965"/>
                    </a:ext>
                  </a:extLst>
                </a:gridCol>
                <a:gridCol w="1161143">
                  <a:extLst>
                    <a:ext uri="{9D8B030D-6E8A-4147-A177-3AD203B41FA5}">
                      <a16:colId xmlns:a16="http://schemas.microsoft.com/office/drawing/2014/main" val="464773494"/>
                    </a:ext>
                  </a:extLst>
                </a:gridCol>
                <a:gridCol w="1161143">
                  <a:extLst>
                    <a:ext uri="{9D8B030D-6E8A-4147-A177-3AD203B41FA5}">
                      <a16:colId xmlns:a16="http://schemas.microsoft.com/office/drawing/2014/main" val="1231228651"/>
                    </a:ext>
                  </a:extLst>
                </a:gridCol>
              </a:tblGrid>
              <a:tr h="370840">
                <a:tc>
                  <a:txBody>
                    <a:bodyPr/>
                    <a:lstStyle/>
                    <a:p>
                      <a:pPr algn="ctr"/>
                      <a:r>
                        <a:rPr lang="en-US" b="0" dirty="0">
                          <a:latin typeface="Times New Roman" panose="02020603050405020304" pitchFamily="18" charset="0"/>
                          <a:cs typeface="Times New Roman" panose="02020603050405020304" pitchFamily="18" charset="0"/>
                        </a:rPr>
                        <a:t>K = 0</a:t>
                      </a:r>
                    </a:p>
                  </a:txBody>
                  <a:tcPr/>
                </a:tc>
                <a:tc>
                  <a:txBody>
                    <a:bodyPr/>
                    <a:lstStyle/>
                    <a:p>
                      <a:pPr algn="ctr"/>
                      <a:r>
                        <a:rPr lang="en-US" b="0" dirty="0">
                          <a:latin typeface="Times New Roman" panose="02020603050405020304" pitchFamily="18" charset="0"/>
                          <a:cs typeface="Times New Roman" panose="02020603050405020304" pitchFamily="18" charset="0"/>
                        </a:rPr>
                        <a:t>Accuracy</a:t>
                      </a:r>
                    </a:p>
                  </a:txBody>
                  <a:tcPr/>
                </a:tc>
                <a:tc>
                  <a:txBody>
                    <a:bodyPr/>
                    <a:lstStyle/>
                    <a:p>
                      <a:pPr algn="ctr"/>
                      <a:r>
                        <a:rPr lang="en-US" b="0" dirty="0">
                          <a:latin typeface="Times New Roman" panose="02020603050405020304" pitchFamily="18" charset="0"/>
                          <a:cs typeface="Times New Roman" panose="02020603050405020304" pitchFamily="18" charset="0"/>
                        </a:rPr>
                        <a:t>Precision</a:t>
                      </a:r>
                    </a:p>
                  </a:txBody>
                  <a:tcPr/>
                </a:tc>
                <a:tc>
                  <a:txBody>
                    <a:bodyPr/>
                    <a:lstStyle/>
                    <a:p>
                      <a:pPr algn="ctr"/>
                      <a:r>
                        <a:rPr lang="en-US" b="0" dirty="0">
                          <a:latin typeface="Times New Roman" panose="02020603050405020304" pitchFamily="18" charset="0"/>
                          <a:cs typeface="Times New Roman" panose="02020603050405020304" pitchFamily="18" charset="0"/>
                        </a:rPr>
                        <a:t>Recall</a:t>
                      </a:r>
                    </a:p>
                  </a:txBody>
                  <a:tcPr/>
                </a:tc>
                <a:tc>
                  <a:txBody>
                    <a:bodyPr/>
                    <a:lstStyle/>
                    <a:p>
                      <a:pPr algn="ctr"/>
                      <a:r>
                        <a:rPr lang="en-US" b="0" dirty="0">
                          <a:latin typeface="Times New Roman" panose="02020603050405020304" pitchFamily="18" charset="0"/>
                          <a:cs typeface="Times New Roman" panose="02020603050405020304" pitchFamily="18" charset="0"/>
                        </a:rPr>
                        <a:t>F1-Score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’58’</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’47’</a:t>
                      </a:r>
                    </a:p>
                  </a:txBody>
                  <a:tcPr/>
                </a:tc>
                <a:extLst>
                  <a:ext uri="{0D108BD9-81ED-4DB2-BD59-A6C34878D82A}">
                    <a16:rowId xmlns:a16="http://schemas.microsoft.com/office/drawing/2014/main" val="4261729995"/>
                  </a:ext>
                </a:extLst>
              </a:tr>
              <a:tr h="370840">
                <a:tc>
                  <a:txBody>
                    <a:bodyPr/>
                    <a:lstStyle/>
                    <a:p>
                      <a:pPr algn="ctr"/>
                      <a:r>
                        <a:rPr lang="en-US" b="0" dirty="0">
                          <a:latin typeface="Times New Roman" panose="02020603050405020304" pitchFamily="18" charset="0"/>
                          <a:cs typeface="Times New Roman" panose="02020603050405020304" pitchFamily="18" charset="0"/>
                        </a:rPr>
                        <a:t>Title</a:t>
                      </a:r>
                    </a:p>
                  </a:txBody>
                  <a:tcPr/>
                </a:tc>
                <a:tc>
                  <a:txBody>
                    <a:bodyPr/>
                    <a:lstStyle/>
                    <a:p>
                      <a:pPr algn="ctr"/>
                      <a:r>
                        <a:rPr lang="en-US" b="0" dirty="0">
                          <a:latin typeface="Times New Roman" panose="02020603050405020304" pitchFamily="18" charset="0"/>
                          <a:cs typeface="Times New Roman" panose="02020603050405020304" pitchFamily="18" charset="0"/>
                        </a:rPr>
                        <a:t>17%</a:t>
                      </a:r>
                    </a:p>
                  </a:txBody>
                  <a:tcPr/>
                </a:tc>
                <a:tc>
                  <a:txBody>
                    <a:bodyPr/>
                    <a:lstStyle/>
                    <a:p>
                      <a:pPr algn="ctr"/>
                      <a:r>
                        <a:rPr lang="en-US" b="0" dirty="0">
                          <a:latin typeface="Times New Roman" panose="02020603050405020304" pitchFamily="18" charset="0"/>
                          <a:cs typeface="Times New Roman" panose="02020603050405020304" pitchFamily="18" charset="0"/>
                        </a:rPr>
                        <a:t>14%</a:t>
                      </a:r>
                    </a:p>
                  </a:txBody>
                  <a:tcPr/>
                </a:tc>
                <a:tc>
                  <a:txBody>
                    <a:bodyPr/>
                    <a:lstStyle/>
                    <a:p>
                      <a:pPr algn="ctr"/>
                      <a:r>
                        <a:rPr lang="en-US" b="0" dirty="0">
                          <a:latin typeface="Times New Roman" panose="02020603050405020304" pitchFamily="18" charset="0"/>
                          <a:cs typeface="Times New Roman" panose="02020603050405020304" pitchFamily="18" charset="0"/>
                        </a:rPr>
                        <a:t>93%</a:t>
                      </a:r>
                    </a:p>
                  </a:txBody>
                  <a:tcPr/>
                </a:tc>
                <a:tc>
                  <a:txBody>
                    <a:bodyPr/>
                    <a:lstStyle/>
                    <a:p>
                      <a:pPr algn="ctr"/>
                      <a:r>
                        <a:rPr lang="en-US" b="0" dirty="0">
                          <a:latin typeface="Times New Roman" panose="02020603050405020304" pitchFamily="18" charset="0"/>
                          <a:cs typeface="Times New Roman" panose="02020603050405020304" pitchFamily="18" charset="0"/>
                        </a:rPr>
                        <a:t>24%</a:t>
                      </a:r>
                    </a:p>
                  </a:txBody>
                  <a:tcPr/>
                </a:tc>
                <a:tc>
                  <a:txBody>
                    <a:bodyPr/>
                    <a:lstStyle/>
                    <a:p>
                      <a:pPr algn="ctr"/>
                      <a:r>
                        <a:rPr lang="en-US" b="0" dirty="0">
                          <a:latin typeface="Times New Roman" panose="02020603050405020304" pitchFamily="18" charset="0"/>
                          <a:cs typeface="Times New Roman" panose="02020603050405020304" pitchFamily="18" charset="0"/>
                        </a:rPr>
                        <a:t>96</a:t>
                      </a:r>
                    </a:p>
                  </a:txBody>
                  <a:tcPr/>
                </a:tc>
                <a:tc>
                  <a:txBody>
                    <a:bodyPr/>
                    <a:lstStyle/>
                    <a:p>
                      <a:pPr algn="ctr"/>
                      <a:r>
                        <a:rPr lang="en-US" b="0" dirty="0">
                          <a:latin typeface="Times New Roman" panose="02020603050405020304" pitchFamily="18" charset="0"/>
                          <a:cs typeface="Times New Roman" panose="02020603050405020304" pitchFamily="18" charset="0"/>
                        </a:rPr>
                        <a:t>5</a:t>
                      </a:r>
                    </a:p>
                  </a:txBody>
                  <a:tcPr/>
                </a:tc>
                <a:extLst>
                  <a:ext uri="{0D108BD9-81ED-4DB2-BD59-A6C34878D82A}">
                    <a16:rowId xmlns:a16="http://schemas.microsoft.com/office/drawing/2014/main" val="1335220462"/>
                  </a:ext>
                </a:extLst>
              </a:tr>
            </a:tbl>
          </a:graphicData>
        </a:graphic>
      </p:graphicFrame>
    </p:spTree>
    <p:extLst>
      <p:ext uri="{BB962C8B-B14F-4D97-AF65-F5344CB8AC3E}">
        <p14:creationId xmlns:p14="http://schemas.microsoft.com/office/powerpoint/2010/main" val="23529043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results</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Results for k = 1 shot learning:</a:t>
            </a:r>
          </a:p>
          <a:p>
            <a:endParaRPr lang="en-US" sz="1800" dirty="0"/>
          </a:p>
          <a:p>
            <a:endParaRPr lang="en-US" sz="1800" dirty="0"/>
          </a:p>
          <a:p>
            <a:endParaRPr lang="en-US" sz="1800" dirty="0"/>
          </a:p>
          <a:p>
            <a:endParaRPr lang="en-US" sz="1800" dirty="0"/>
          </a:p>
          <a:p>
            <a:endParaRPr lang="en-US" sz="1800" dirty="0"/>
          </a:p>
          <a:p>
            <a:r>
              <a:rPr lang="en-US" sz="1800" dirty="0"/>
              <a:t>The shown results is for first 101 entities in test data.</a:t>
            </a:r>
          </a:p>
        </p:txBody>
      </p:sp>
      <p:graphicFrame>
        <p:nvGraphicFramePr>
          <p:cNvPr id="4" name="Table 3">
            <a:extLst>
              <a:ext uri="{FF2B5EF4-FFF2-40B4-BE49-F238E27FC236}">
                <a16:creationId xmlns:a16="http://schemas.microsoft.com/office/drawing/2014/main" id="{E057B9CF-2B70-271B-DE42-F092AD9E0CC4}"/>
              </a:ext>
            </a:extLst>
          </p:cNvPr>
          <p:cNvGraphicFramePr>
            <a:graphicFrameLocks noGrp="1"/>
          </p:cNvGraphicFramePr>
          <p:nvPr>
            <p:extLst>
              <p:ext uri="{D42A27DB-BD31-4B8C-83A1-F6EECF244321}">
                <p14:modId xmlns:p14="http://schemas.microsoft.com/office/powerpoint/2010/main" val="1149305988"/>
              </p:ext>
            </p:extLst>
          </p:nvPr>
        </p:nvGraphicFramePr>
        <p:xfrm>
          <a:off x="2031999" y="2631593"/>
          <a:ext cx="8128001" cy="741680"/>
        </p:xfrm>
        <a:graphic>
          <a:graphicData uri="http://schemas.openxmlformats.org/drawingml/2006/table">
            <a:tbl>
              <a:tblPr firstRow="1" bandRow="1">
                <a:tableStyleId>{D7AC3CCA-C797-4891-BE02-D94E43425B78}</a:tableStyleId>
              </a:tblPr>
              <a:tblGrid>
                <a:gridCol w="1161143">
                  <a:extLst>
                    <a:ext uri="{9D8B030D-6E8A-4147-A177-3AD203B41FA5}">
                      <a16:colId xmlns:a16="http://schemas.microsoft.com/office/drawing/2014/main" val="252588881"/>
                    </a:ext>
                  </a:extLst>
                </a:gridCol>
                <a:gridCol w="1161143">
                  <a:extLst>
                    <a:ext uri="{9D8B030D-6E8A-4147-A177-3AD203B41FA5}">
                      <a16:colId xmlns:a16="http://schemas.microsoft.com/office/drawing/2014/main" val="1729950084"/>
                    </a:ext>
                  </a:extLst>
                </a:gridCol>
                <a:gridCol w="1161143">
                  <a:extLst>
                    <a:ext uri="{9D8B030D-6E8A-4147-A177-3AD203B41FA5}">
                      <a16:colId xmlns:a16="http://schemas.microsoft.com/office/drawing/2014/main" val="483548369"/>
                    </a:ext>
                  </a:extLst>
                </a:gridCol>
                <a:gridCol w="1161143">
                  <a:extLst>
                    <a:ext uri="{9D8B030D-6E8A-4147-A177-3AD203B41FA5}">
                      <a16:colId xmlns:a16="http://schemas.microsoft.com/office/drawing/2014/main" val="617316006"/>
                    </a:ext>
                  </a:extLst>
                </a:gridCol>
                <a:gridCol w="1161143">
                  <a:extLst>
                    <a:ext uri="{9D8B030D-6E8A-4147-A177-3AD203B41FA5}">
                      <a16:colId xmlns:a16="http://schemas.microsoft.com/office/drawing/2014/main" val="3890891965"/>
                    </a:ext>
                  </a:extLst>
                </a:gridCol>
                <a:gridCol w="1161143">
                  <a:extLst>
                    <a:ext uri="{9D8B030D-6E8A-4147-A177-3AD203B41FA5}">
                      <a16:colId xmlns:a16="http://schemas.microsoft.com/office/drawing/2014/main" val="464773494"/>
                    </a:ext>
                  </a:extLst>
                </a:gridCol>
                <a:gridCol w="1161143">
                  <a:extLst>
                    <a:ext uri="{9D8B030D-6E8A-4147-A177-3AD203B41FA5}">
                      <a16:colId xmlns:a16="http://schemas.microsoft.com/office/drawing/2014/main" val="1231228651"/>
                    </a:ext>
                  </a:extLst>
                </a:gridCol>
              </a:tblGrid>
              <a:tr h="370840">
                <a:tc>
                  <a:txBody>
                    <a:bodyPr/>
                    <a:lstStyle/>
                    <a:p>
                      <a:pPr algn="ctr"/>
                      <a:r>
                        <a:rPr lang="en-US" b="0" dirty="0">
                          <a:latin typeface="Times New Roman" panose="02020603050405020304" pitchFamily="18" charset="0"/>
                          <a:cs typeface="Times New Roman" panose="02020603050405020304" pitchFamily="18" charset="0"/>
                        </a:rPr>
                        <a:t>K = 1</a:t>
                      </a:r>
                    </a:p>
                  </a:txBody>
                  <a:tcPr/>
                </a:tc>
                <a:tc>
                  <a:txBody>
                    <a:bodyPr/>
                    <a:lstStyle/>
                    <a:p>
                      <a:pPr algn="ctr"/>
                      <a:r>
                        <a:rPr lang="en-US" b="0" dirty="0">
                          <a:latin typeface="Times New Roman" panose="02020603050405020304" pitchFamily="18" charset="0"/>
                          <a:cs typeface="Times New Roman" panose="02020603050405020304" pitchFamily="18" charset="0"/>
                        </a:rPr>
                        <a:t>Accuracy</a:t>
                      </a:r>
                    </a:p>
                  </a:txBody>
                  <a:tcPr/>
                </a:tc>
                <a:tc>
                  <a:txBody>
                    <a:bodyPr/>
                    <a:lstStyle/>
                    <a:p>
                      <a:pPr algn="ctr"/>
                      <a:r>
                        <a:rPr lang="en-US" b="0" dirty="0">
                          <a:latin typeface="Times New Roman" panose="02020603050405020304" pitchFamily="18" charset="0"/>
                          <a:cs typeface="Times New Roman" panose="02020603050405020304" pitchFamily="18" charset="0"/>
                        </a:rPr>
                        <a:t>Precision</a:t>
                      </a:r>
                    </a:p>
                  </a:txBody>
                  <a:tcPr/>
                </a:tc>
                <a:tc>
                  <a:txBody>
                    <a:bodyPr/>
                    <a:lstStyle/>
                    <a:p>
                      <a:pPr algn="ctr"/>
                      <a:r>
                        <a:rPr lang="en-US" b="0" dirty="0">
                          <a:latin typeface="Times New Roman" panose="02020603050405020304" pitchFamily="18" charset="0"/>
                          <a:cs typeface="Times New Roman" panose="02020603050405020304" pitchFamily="18" charset="0"/>
                        </a:rPr>
                        <a:t>Recall</a:t>
                      </a:r>
                    </a:p>
                  </a:txBody>
                  <a:tcPr/>
                </a:tc>
                <a:tc>
                  <a:txBody>
                    <a:bodyPr/>
                    <a:lstStyle/>
                    <a:p>
                      <a:pPr algn="ctr"/>
                      <a:r>
                        <a:rPr lang="en-US" b="0" dirty="0">
                          <a:latin typeface="Times New Roman" panose="02020603050405020304" pitchFamily="18" charset="0"/>
                          <a:cs typeface="Times New Roman" panose="02020603050405020304" pitchFamily="18" charset="0"/>
                        </a:rPr>
                        <a:t>F1-Score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’58’</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’47’</a:t>
                      </a:r>
                    </a:p>
                  </a:txBody>
                  <a:tcPr/>
                </a:tc>
                <a:extLst>
                  <a:ext uri="{0D108BD9-81ED-4DB2-BD59-A6C34878D82A}">
                    <a16:rowId xmlns:a16="http://schemas.microsoft.com/office/drawing/2014/main" val="4261729995"/>
                  </a:ext>
                </a:extLst>
              </a:tr>
              <a:tr h="370840">
                <a:tc>
                  <a:txBody>
                    <a:bodyPr/>
                    <a:lstStyle/>
                    <a:p>
                      <a:pPr algn="ctr"/>
                      <a:r>
                        <a:rPr lang="en-US" b="0" dirty="0">
                          <a:latin typeface="Times New Roman" panose="02020603050405020304" pitchFamily="18" charset="0"/>
                          <a:cs typeface="Times New Roman" panose="02020603050405020304" pitchFamily="18" charset="0"/>
                        </a:rPr>
                        <a:t>Title</a:t>
                      </a:r>
                    </a:p>
                  </a:txBody>
                  <a:tcPr/>
                </a:tc>
                <a:tc>
                  <a:txBody>
                    <a:bodyPr/>
                    <a:lstStyle/>
                    <a:p>
                      <a:pPr algn="ctr"/>
                      <a:r>
                        <a:rPr lang="en-US" b="0" dirty="0">
                          <a:latin typeface="Times New Roman" panose="02020603050405020304" pitchFamily="18" charset="0"/>
                          <a:cs typeface="Times New Roman" panose="02020603050405020304" pitchFamily="18" charset="0"/>
                        </a:rPr>
                        <a:t>48%</a:t>
                      </a:r>
                    </a:p>
                  </a:txBody>
                  <a:tcPr/>
                </a:tc>
                <a:tc>
                  <a:txBody>
                    <a:bodyPr/>
                    <a:lstStyle/>
                    <a:p>
                      <a:pPr algn="ctr"/>
                      <a:r>
                        <a:rPr lang="en-US" b="0" dirty="0">
                          <a:latin typeface="Times New Roman" panose="02020603050405020304" pitchFamily="18" charset="0"/>
                          <a:cs typeface="Times New Roman" panose="02020603050405020304" pitchFamily="18" charset="0"/>
                        </a:rPr>
                        <a:t>19%</a:t>
                      </a:r>
                    </a:p>
                  </a:txBody>
                  <a:tcPr/>
                </a:tc>
                <a:tc>
                  <a:txBody>
                    <a:bodyPr/>
                    <a:lstStyle/>
                    <a:p>
                      <a:pPr algn="ctr"/>
                      <a:r>
                        <a:rPr lang="en-US" b="0" dirty="0">
                          <a:latin typeface="Times New Roman" panose="02020603050405020304" pitchFamily="18" charset="0"/>
                          <a:cs typeface="Times New Roman" panose="02020603050405020304" pitchFamily="18" charset="0"/>
                        </a:rPr>
                        <a:t>86%</a:t>
                      </a:r>
                    </a:p>
                  </a:txBody>
                  <a:tcPr/>
                </a:tc>
                <a:tc>
                  <a:txBody>
                    <a:bodyPr/>
                    <a:lstStyle/>
                    <a:p>
                      <a:pPr algn="ctr"/>
                      <a:r>
                        <a:rPr lang="en-US" b="0" dirty="0">
                          <a:latin typeface="Times New Roman" panose="02020603050405020304" pitchFamily="18" charset="0"/>
                          <a:cs typeface="Times New Roman" panose="02020603050405020304" pitchFamily="18" charset="0"/>
                        </a:rPr>
                        <a:t>31%</a:t>
                      </a:r>
                    </a:p>
                  </a:txBody>
                  <a:tcPr/>
                </a:tc>
                <a:tc>
                  <a:txBody>
                    <a:bodyPr/>
                    <a:lstStyle/>
                    <a:p>
                      <a:pPr algn="ctr"/>
                      <a:r>
                        <a:rPr lang="en-US" b="0" dirty="0">
                          <a:latin typeface="Times New Roman" panose="02020603050405020304" pitchFamily="18" charset="0"/>
                          <a:cs typeface="Times New Roman" panose="02020603050405020304" pitchFamily="18" charset="0"/>
                        </a:rPr>
                        <a:t>63</a:t>
                      </a:r>
                    </a:p>
                  </a:txBody>
                  <a:tcPr/>
                </a:tc>
                <a:tc>
                  <a:txBody>
                    <a:bodyPr/>
                    <a:lstStyle/>
                    <a:p>
                      <a:pPr algn="ctr"/>
                      <a:r>
                        <a:rPr lang="en-US" b="0" dirty="0">
                          <a:latin typeface="Times New Roman" panose="02020603050405020304" pitchFamily="18" charset="0"/>
                          <a:cs typeface="Times New Roman" panose="02020603050405020304" pitchFamily="18" charset="0"/>
                        </a:rPr>
                        <a:t>38</a:t>
                      </a:r>
                    </a:p>
                  </a:txBody>
                  <a:tcPr/>
                </a:tc>
                <a:extLst>
                  <a:ext uri="{0D108BD9-81ED-4DB2-BD59-A6C34878D82A}">
                    <a16:rowId xmlns:a16="http://schemas.microsoft.com/office/drawing/2014/main" val="1335220462"/>
                  </a:ext>
                </a:extLst>
              </a:tr>
            </a:tbl>
          </a:graphicData>
        </a:graphic>
      </p:graphicFrame>
    </p:spTree>
    <p:extLst>
      <p:ext uri="{BB962C8B-B14F-4D97-AF65-F5344CB8AC3E}">
        <p14:creationId xmlns:p14="http://schemas.microsoft.com/office/powerpoint/2010/main" val="10045037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results</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Results for k = 5 shot learning:</a:t>
            </a:r>
          </a:p>
          <a:p>
            <a:endParaRPr lang="en-US" sz="1800" dirty="0"/>
          </a:p>
          <a:p>
            <a:endParaRPr lang="en-US" sz="1800" dirty="0"/>
          </a:p>
          <a:p>
            <a:endParaRPr lang="en-US" sz="1800" dirty="0"/>
          </a:p>
          <a:p>
            <a:endParaRPr lang="en-US" sz="1800" dirty="0"/>
          </a:p>
          <a:p>
            <a:endParaRPr lang="en-US" sz="1800" dirty="0"/>
          </a:p>
          <a:p>
            <a:r>
              <a:rPr lang="en-US" sz="1800" dirty="0"/>
              <a:t>The shown results is for first 101 entities in test data.</a:t>
            </a:r>
          </a:p>
        </p:txBody>
      </p:sp>
      <p:graphicFrame>
        <p:nvGraphicFramePr>
          <p:cNvPr id="4" name="Table 3">
            <a:extLst>
              <a:ext uri="{FF2B5EF4-FFF2-40B4-BE49-F238E27FC236}">
                <a16:creationId xmlns:a16="http://schemas.microsoft.com/office/drawing/2014/main" id="{E057B9CF-2B70-271B-DE42-F092AD9E0CC4}"/>
              </a:ext>
            </a:extLst>
          </p:cNvPr>
          <p:cNvGraphicFramePr>
            <a:graphicFrameLocks noGrp="1"/>
          </p:cNvGraphicFramePr>
          <p:nvPr>
            <p:extLst>
              <p:ext uri="{D42A27DB-BD31-4B8C-83A1-F6EECF244321}">
                <p14:modId xmlns:p14="http://schemas.microsoft.com/office/powerpoint/2010/main" val="2225473238"/>
              </p:ext>
            </p:extLst>
          </p:nvPr>
        </p:nvGraphicFramePr>
        <p:xfrm>
          <a:off x="2031999" y="2631593"/>
          <a:ext cx="8128001" cy="741680"/>
        </p:xfrm>
        <a:graphic>
          <a:graphicData uri="http://schemas.openxmlformats.org/drawingml/2006/table">
            <a:tbl>
              <a:tblPr firstRow="1" bandRow="1">
                <a:tableStyleId>{D7AC3CCA-C797-4891-BE02-D94E43425B78}</a:tableStyleId>
              </a:tblPr>
              <a:tblGrid>
                <a:gridCol w="1161143">
                  <a:extLst>
                    <a:ext uri="{9D8B030D-6E8A-4147-A177-3AD203B41FA5}">
                      <a16:colId xmlns:a16="http://schemas.microsoft.com/office/drawing/2014/main" val="252588881"/>
                    </a:ext>
                  </a:extLst>
                </a:gridCol>
                <a:gridCol w="1161143">
                  <a:extLst>
                    <a:ext uri="{9D8B030D-6E8A-4147-A177-3AD203B41FA5}">
                      <a16:colId xmlns:a16="http://schemas.microsoft.com/office/drawing/2014/main" val="1729950084"/>
                    </a:ext>
                  </a:extLst>
                </a:gridCol>
                <a:gridCol w="1161143">
                  <a:extLst>
                    <a:ext uri="{9D8B030D-6E8A-4147-A177-3AD203B41FA5}">
                      <a16:colId xmlns:a16="http://schemas.microsoft.com/office/drawing/2014/main" val="483548369"/>
                    </a:ext>
                  </a:extLst>
                </a:gridCol>
                <a:gridCol w="1161143">
                  <a:extLst>
                    <a:ext uri="{9D8B030D-6E8A-4147-A177-3AD203B41FA5}">
                      <a16:colId xmlns:a16="http://schemas.microsoft.com/office/drawing/2014/main" val="617316006"/>
                    </a:ext>
                  </a:extLst>
                </a:gridCol>
                <a:gridCol w="1161143">
                  <a:extLst>
                    <a:ext uri="{9D8B030D-6E8A-4147-A177-3AD203B41FA5}">
                      <a16:colId xmlns:a16="http://schemas.microsoft.com/office/drawing/2014/main" val="3890891965"/>
                    </a:ext>
                  </a:extLst>
                </a:gridCol>
                <a:gridCol w="1161143">
                  <a:extLst>
                    <a:ext uri="{9D8B030D-6E8A-4147-A177-3AD203B41FA5}">
                      <a16:colId xmlns:a16="http://schemas.microsoft.com/office/drawing/2014/main" val="464773494"/>
                    </a:ext>
                  </a:extLst>
                </a:gridCol>
                <a:gridCol w="1161143">
                  <a:extLst>
                    <a:ext uri="{9D8B030D-6E8A-4147-A177-3AD203B41FA5}">
                      <a16:colId xmlns:a16="http://schemas.microsoft.com/office/drawing/2014/main" val="1231228651"/>
                    </a:ext>
                  </a:extLst>
                </a:gridCol>
              </a:tblGrid>
              <a:tr h="370840">
                <a:tc>
                  <a:txBody>
                    <a:bodyPr/>
                    <a:lstStyle/>
                    <a:p>
                      <a:pPr algn="ctr"/>
                      <a:r>
                        <a:rPr lang="en-US" b="0" dirty="0">
                          <a:latin typeface="Times New Roman" panose="02020603050405020304" pitchFamily="18" charset="0"/>
                          <a:cs typeface="Times New Roman" panose="02020603050405020304" pitchFamily="18" charset="0"/>
                        </a:rPr>
                        <a:t>K = 5</a:t>
                      </a:r>
                    </a:p>
                  </a:txBody>
                  <a:tcPr/>
                </a:tc>
                <a:tc>
                  <a:txBody>
                    <a:bodyPr/>
                    <a:lstStyle/>
                    <a:p>
                      <a:pPr algn="ctr"/>
                      <a:r>
                        <a:rPr lang="en-US" b="0" dirty="0">
                          <a:latin typeface="Times New Roman" panose="02020603050405020304" pitchFamily="18" charset="0"/>
                          <a:cs typeface="Times New Roman" panose="02020603050405020304" pitchFamily="18" charset="0"/>
                        </a:rPr>
                        <a:t>Accuracy</a:t>
                      </a:r>
                    </a:p>
                  </a:txBody>
                  <a:tcPr/>
                </a:tc>
                <a:tc>
                  <a:txBody>
                    <a:bodyPr/>
                    <a:lstStyle/>
                    <a:p>
                      <a:pPr algn="ctr"/>
                      <a:r>
                        <a:rPr lang="en-US" b="0" dirty="0">
                          <a:latin typeface="Times New Roman" panose="02020603050405020304" pitchFamily="18" charset="0"/>
                          <a:cs typeface="Times New Roman" panose="02020603050405020304" pitchFamily="18" charset="0"/>
                        </a:rPr>
                        <a:t>Precision</a:t>
                      </a:r>
                    </a:p>
                  </a:txBody>
                  <a:tcPr/>
                </a:tc>
                <a:tc>
                  <a:txBody>
                    <a:bodyPr/>
                    <a:lstStyle/>
                    <a:p>
                      <a:pPr algn="ctr"/>
                      <a:r>
                        <a:rPr lang="en-US" b="0" dirty="0">
                          <a:latin typeface="Times New Roman" panose="02020603050405020304" pitchFamily="18" charset="0"/>
                          <a:cs typeface="Times New Roman" panose="02020603050405020304" pitchFamily="18" charset="0"/>
                        </a:rPr>
                        <a:t>Recall</a:t>
                      </a:r>
                    </a:p>
                  </a:txBody>
                  <a:tcPr/>
                </a:tc>
                <a:tc>
                  <a:txBody>
                    <a:bodyPr/>
                    <a:lstStyle/>
                    <a:p>
                      <a:pPr algn="ctr"/>
                      <a:r>
                        <a:rPr lang="en-US" b="0" dirty="0">
                          <a:latin typeface="Times New Roman" panose="02020603050405020304" pitchFamily="18" charset="0"/>
                          <a:cs typeface="Times New Roman" panose="02020603050405020304" pitchFamily="18" charset="0"/>
                        </a:rPr>
                        <a:t>F1-Score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’58’</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’47’</a:t>
                      </a:r>
                    </a:p>
                  </a:txBody>
                  <a:tcPr/>
                </a:tc>
                <a:extLst>
                  <a:ext uri="{0D108BD9-81ED-4DB2-BD59-A6C34878D82A}">
                    <a16:rowId xmlns:a16="http://schemas.microsoft.com/office/drawing/2014/main" val="4261729995"/>
                  </a:ext>
                </a:extLst>
              </a:tr>
              <a:tr h="370840">
                <a:tc>
                  <a:txBody>
                    <a:bodyPr/>
                    <a:lstStyle/>
                    <a:p>
                      <a:pPr algn="ctr"/>
                      <a:r>
                        <a:rPr lang="en-US" b="0" dirty="0">
                          <a:latin typeface="Times New Roman" panose="02020603050405020304" pitchFamily="18" charset="0"/>
                          <a:cs typeface="Times New Roman" panose="02020603050405020304" pitchFamily="18" charset="0"/>
                        </a:rPr>
                        <a:t>Title</a:t>
                      </a:r>
                    </a:p>
                  </a:txBody>
                  <a:tcPr/>
                </a:tc>
                <a:tc>
                  <a:txBody>
                    <a:bodyPr/>
                    <a:lstStyle/>
                    <a:p>
                      <a:pPr algn="ctr"/>
                      <a:r>
                        <a:rPr lang="en-US" b="0" dirty="0">
                          <a:latin typeface="Times New Roman" panose="02020603050405020304" pitchFamily="18" charset="0"/>
                          <a:cs typeface="Times New Roman" panose="02020603050405020304" pitchFamily="18" charset="0"/>
                        </a:rPr>
                        <a:t>47%</a:t>
                      </a:r>
                    </a:p>
                  </a:txBody>
                  <a:tcPr/>
                </a:tc>
                <a:tc>
                  <a:txBody>
                    <a:bodyPr/>
                    <a:lstStyle/>
                    <a:p>
                      <a:pPr algn="ctr"/>
                      <a:r>
                        <a:rPr lang="en-US" b="0" dirty="0">
                          <a:latin typeface="Times New Roman" panose="02020603050405020304" pitchFamily="18" charset="0"/>
                          <a:cs typeface="Times New Roman" panose="02020603050405020304" pitchFamily="18" charset="0"/>
                        </a:rPr>
                        <a:t>16%</a:t>
                      </a:r>
                    </a:p>
                  </a:txBody>
                  <a:tcPr/>
                </a:tc>
                <a:tc>
                  <a:txBody>
                    <a:bodyPr/>
                    <a:lstStyle/>
                    <a:p>
                      <a:pPr algn="ctr"/>
                      <a:r>
                        <a:rPr lang="en-US" b="0" dirty="0">
                          <a:latin typeface="Times New Roman" panose="02020603050405020304" pitchFamily="18" charset="0"/>
                          <a:cs typeface="Times New Roman" panose="02020603050405020304" pitchFamily="18" charset="0"/>
                        </a:rPr>
                        <a:t>64%</a:t>
                      </a:r>
                    </a:p>
                  </a:txBody>
                  <a:tcPr/>
                </a:tc>
                <a:tc>
                  <a:txBody>
                    <a:bodyPr/>
                    <a:lstStyle/>
                    <a:p>
                      <a:pPr algn="ctr"/>
                      <a:r>
                        <a:rPr lang="en-US" b="0" dirty="0">
                          <a:latin typeface="Times New Roman" panose="02020603050405020304" pitchFamily="18" charset="0"/>
                          <a:cs typeface="Times New Roman" panose="02020603050405020304" pitchFamily="18" charset="0"/>
                        </a:rPr>
                        <a:t>25%</a:t>
                      </a:r>
                    </a:p>
                  </a:txBody>
                  <a:tcPr/>
                </a:tc>
                <a:tc>
                  <a:txBody>
                    <a:bodyPr/>
                    <a:lstStyle/>
                    <a:p>
                      <a:pPr algn="ctr"/>
                      <a:r>
                        <a:rPr lang="en-US" b="0" dirty="0">
                          <a:latin typeface="Times New Roman" panose="02020603050405020304" pitchFamily="18" charset="0"/>
                          <a:cs typeface="Times New Roman" panose="02020603050405020304" pitchFamily="18" charset="0"/>
                        </a:rPr>
                        <a:t>58</a:t>
                      </a:r>
                    </a:p>
                  </a:txBody>
                  <a:tcPr/>
                </a:tc>
                <a:tc>
                  <a:txBody>
                    <a:bodyPr/>
                    <a:lstStyle/>
                    <a:p>
                      <a:pPr algn="ctr"/>
                      <a:r>
                        <a:rPr lang="en-US" b="0" dirty="0">
                          <a:latin typeface="Times New Roman" panose="02020603050405020304" pitchFamily="18" charset="0"/>
                          <a:cs typeface="Times New Roman" panose="02020603050405020304" pitchFamily="18" charset="0"/>
                        </a:rPr>
                        <a:t>43</a:t>
                      </a:r>
                    </a:p>
                  </a:txBody>
                  <a:tcPr/>
                </a:tc>
                <a:extLst>
                  <a:ext uri="{0D108BD9-81ED-4DB2-BD59-A6C34878D82A}">
                    <a16:rowId xmlns:a16="http://schemas.microsoft.com/office/drawing/2014/main" val="1335220462"/>
                  </a:ext>
                </a:extLst>
              </a:tr>
            </a:tbl>
          </a:graphicData>
        </a:graphic>
      </p:graphicFrame>
    </p:spTree>
    <p:extLst>
      <p:ext uri="{BB962C8B-B14F-4D97-AF65-F5344CB8AC3E}">
        <p14:creationId xmlns:p14="http://schemas.microsoft.com/office/powerpoint/2010/main" val="32024916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results</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Results for k = 20 shot learning:</a:t>
            </a:r>
          </a:p>
          <a:p>
            <a:endParaRPr lang="en-US" sz="1800" dirty="0"/>
          </a:p>
          <a:p>
            <a:endParaRPr lang="en-US" sz="1800" dirty="0"/>
          </a:p>
          <a:p>
            <a:endParaRPr lang="en-US" sz="1800" dirty="0"/>
          </a:p>
          <a:p>
            <a:endParaRPr lang="en-US" sz="1800" dirty="0"/>
          </a:p>
          <a:p>
            <a:endParaRPr lang="en-US" sz="1800" dirty="0"/>
          </a:p>
          <a:p>
            <a:r>
              <a:rPr lang="en-US" sz="1800" dirty="0"/>
              <a:t>The shown results is for first 101 entities in test data.</a:t>
            </a:r>
          </a:p>
        </p:txBody>
      </p:sp>
      <p:graphicFrame>
        <p:nvGraphicFramePr>
          <p:cNvPr id="4" name="Table 3">
            <a:extLst>
              <a:ext uri="{FF2B5EF4-FFF2-40B4-BE49-F238E27FC236}">
                <a16:creationId xmlns:a16="http://schemas.microsoft.com/office/drawing/2014/main" id="{E057B9CF-2B70-271B-DE42-F092AD9E0CC4}"/>
              </a:ext>
            </a:extLst>
          </p:cNvPr>
          <p:cNvGraphicFramePr>
            <a:graphicFrameLocks noGrp="1"/>
          </p:cNvGraphicFramePr>
          <p:nvPr>
            <p:extLst>
              <p:ext uri="{D42A27DB-BD31-4B8C-83A1-F6EECF244321}">
                <p14:modId xmlns:p14="http://schemas.microsoft.com/office/powerpoint/2010/main" val="817059205"/>
              </p:ext>
            </p:extLst>
          </p:nvPr>
        </p:nvGraphicFramePr>
        <p:xfrm>
          <a:off x="2031999" y="2631593"/>
          <a:ext cx="8128001" cy="741680"/>
        </p:xfrm>
        <a:graphic>
          <a:graphicData uri="http://schemas.openxmlformats.org/drawingml/2006/table">
            <a:tbl>
              <a:tblPr firstRow="1" bandRow="1">
                <a:tableStyleId>{D7AC3CCA-C797-4891-BE02-D94E43425B78}</a:tableStyleId>
              </a:tblPr>
              <a:tblGrid>
                <a:gridCol w="1161143">
                  <a:extLst>
                    <a:ext uri="{9D8B030D-6E8A-4147-A177-3AD203B41FA5}">
                      <a16:colId xmlns:a16="http://schemas.microsoft.com/office/drawing/2014/main" val="252588881"/>
                    </a:ext>
                  </a:extLst>
                </a:gridCol>
                <a:gridCol w="1161143">
                  <a:extLst>
                    <a:ext uri="{9D8B030D-6E8A-4147-A177-3AD203B41FA5}">
                      <a16:colId xmlns:a16="http://schemas.microsoft.com/office/drawing/2014/main" val="1729950084"/>
                    </a:ext>
                  </a:extLst>
                </a:gridCol>
                <a:gridCol w="1161143">
                  <a:extLst>
                    <a:ext uri="{9D8B030D-6E8A-4147-A177-3AD203B41FA5}">
                      <a16:colId xmlns:a16="http://schemas.microsoft.com/office/drawing/2014/main" val="483548369"/>
                    </a:ext>
                  </a:extLst>
                </a:gridCol>
                <a:gridCol w="1161143">
                  <a:extLst>
                    <a:ext uri="{9D8B030D-6E8A-4147-A177-3AD203B41FA5}">
                      <a16:colId xmlns:a16="http://schemas.microsoft.com/office/drawing/2014/main" val="617316006"/>
                    </a:ext>
                  </a:extLst>
                </a:gridCol>
                <a:gridCol w="1161143">
                  <a:extLst>
                    <a:ext uri="{9D8B030D-6E8A-4147-A177-3AD203B41FA5}">
                      <a16:colId xmlns:a16="http://schemas.microsoft.com/office/drawing/2014/main" val="3890891965"/>
                    </a:ext>
                  </a:extLst>
                </a:gridCol>
                <a:gridCol w="1161143">
                  <a:extLst>
                    <a:ext uri="{9D8B030D-6E8A-4147-A177-3AD203B41FA5}">
                      <a16:colId xmlns:a16="http://schemas.microsoft.com/office/drawing/2014/main" val="464773494"/>
                    </a:ext>
                  </a:extLst>
                </a:gridCol>
                <a:gridCol w="1161143">
                  <a:extLst>
                    <a:ext uri="{9D8B030D-6E8A-4147-A177-3AD203B41FA5}">
                      <a16:colId xmlns:a16="http://schemas.microsoft.com/office/drawing/2014/main" val="1231228651"/>
                    </a:ext>
                  </a:extLst>
                </a:gridCol>
              </a:tblGrid>
              <a:tr h="370840">
                <a:tc>
                  <a:txBody>
                    <a:bodyPr/>
                    <a:lstStyle/>
                    <a:p>
                      <a:pPr algn="ctr"/>
                      <a:r>
                        <a:rPr lang="en-US" b="0" dirty="0">
                          <a:latin typeface="Times New Roman" panose="02020603050405020304" pitchFamily="18" charset="0"/>
                          <a:cs typeface="Times New Roman" panose="02020603050405020304" pitchFamily="18" charset="0"/>
                        </a:rPr>
                        <a:t>K = 20</a:t>
                      </a:r>
                    </a:p>
                  </a:txBody>
                  <a:tcPr/>
                </a:tc>
                <a:tc>
                  <a:txBody>
                    <a:bodyPr/>
                    <a:lstStyle/>
                    <a:p>
                      <a:pPr algn="ctr"/>
                      <a:r>
                        <a:rPr lang="en-US" b="0" dirty="0">
                          <a:latin typeface="Times New Roman" panose="02020603050405020304" pitchFamily="18" charset="0"/>
                          <a:cs typeface="Times New Roman" panose="02020603050405020304" pitchFamily="18" charset="0"/>
                        </a:rPr>
                        <a:t>Accuracy</a:t>
                      </a:r>
                    </a:p>
                  </a:txBody>
                  <a:tcPr/>
                </a:tc>
                <a:tc>
                  <a:txBody>
                    <a:bodyPr/>
                    <a:lstStyle/>
                    <a:p>
                      <a:pPr algn="ctr"/>
                      <a:r>
                        <a:rPr lang="en-US" b="0" dirty="0">
                          <a:latin typeface="Times New Roman" panose="02020603050405020304" pitchFamily="18" charset="0"/>
                          <a:cs typeface="Times New Roman" panose="02020603050405020304" pitchFamily="18" charset="0"/>
                        </a:rPr>
                        <a:t>Precision</a:t>
                      </a:r>
                    </a:p>
                  </a:txBody>
                  <a:tcPr/>
                </a:tc>
                <a:tc>
                  <a:txBody>
                    <a:bodyPr/>
                    <a:lstStyle/>
                    <a:p>
                      <a:pPr algn="ctr"/>
                      <a:r>
                        <a:rPr lang="en-US" b="0" dirty="0">
                          <a:latin typeface="Times New Roman" panose="02020603050405020304" pitchFamily="18" charset="0"/>
                          <a:cs typeface="Times New Roman" panose="02020603050405020304" pitchFamily="18" charset="0"/>
                        </a:rPr>
                        <a:t>Recall</a:t>
                      </a:r>
                    </a:p>
                  </a:txBody>
                  <a:tcPr/>
                </a:tc>
                <a:tc>
                  <a:txBody>
                    <a:bodyPr/>
                    <a:lstStyle/>
                    <a:p>
                      <a:pPr algn="ctr"/>
                      <a:r>
                        <a:rPr lang="en-US" b="0" dirty="0">
                          <a:latin typeface="Times New Roman" panose="02020603050405020304" pitchFamily="18" charset="0"/>
                          <a:cs typeface="Times New Roman" panose="02020603050405020304" pitchFamily="18" charset="0"/>
                        </a:rPr>
                        <a:t>F1-Score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’58’</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’47’</a:t>
                      </a:r>
                    </a:p>
                  </a:txBody>
                  <a:tcPr/>
                </a:tc>
                <a:extLst>
                  <a:ext uri="{0D108BD9-81ED-4DB2-BD59-A6C34878D82A}">
                    <a16:rowId xmlns:a16="http://schemas.microsoft.com/office/drawing/2014/main" val="4261729995"/>
                  </a:ext>
                </a:extLst>
              </a:tr>
              <a:tr h="370840">
                <a:tc>
                  <a:txBody>
                    <a:bodyPr/>
                    <a:lstStyle/>
                    <a:p>
                      <a:pPr algn="ctr"/>
                      <a:r>
                        <a:rPr lang="en-US" b="0" dirty="0">
                          <a:latin typeface="Times New Roman" panose="02020603050405020304" pitchFamily="18" charset="0"/>
                          <a:cs typeface="Times New Roman" panose="02020603050405020304" pitchFamily="18" charset="0"/>
                        </a:rPr>
                        <a:t>Title</a:t>
                      </a:r>
                    </a:p>
                  </a:txBody>
                  <a:tcPr/>
                </a:tc>
                <a:tc>
                  <a:txBody>
                    <a:bodyPr/>
                    <a:lstStyle/>
                    <a:p>
                      <a:pPr algn="ctr"/>
                      <a:r>
                        <a:rPr lang="en-US" b="0" dirty="0">
                          <a:latin typeface="Times New Roman" panose="02020603050405020304" pitchFamily="18" charset="0"/>
                          <a:cs typeface="Times New Roman" panose="02020603050405020304" pitchFamily="18" charset="0"/>
                        </a:rPr>
                        <a:t>49%</a:t>
                      </a:r>
                    </a:p>
                  </a:txBody>
                  <a:tcPr/>
                </a:tc>
                <a:tc>
                  <a:txBody>
                    <a:bodyPr/>
                    <a:lstStyle/>
                    <a:p>
                      <a:pPr algn="ctr"/>
                      <a:r>
                        <a:rPr lang="en-US" b="0" dirty="0">
                          <a:latin typeface="Times New Roman" panose="02020603050405020304" pitchFamily="18" charset="0"/>
                          <a:cs typeface="Times New Roman" panose="02020603050405020304" pitchFamily="18" charset="0"/>
                        </a:rPr>
                        <a:t>15%</a:t>
                      </a:r>
                    </a:p>
                  </a:txBody>
                  <a:tcPr/>
                </a:tc>
                <a:tc>
                  <a:txBody>
                    <a:bodyPr/>
                    <a:lstStyle/>
                    <a:p>
                      <a:pPr algn="ctr"/>
                      <a:r>
                        <a:rPr lang="en-US" b="0" dirty="0">
                          <a:latin typeface="Times New Roman" panose="02020603050405020304" pitchFamily="18" charset="0"/>
                          <a:cs typeface="Times New Roman" panose="02020603050405020304" pitchFamily="18" charset="0"/>
                        </a:rPr>
                        <a:t>57%</a:t>
                      </a:r>
                    </a:p>
                  </a:txBody>
                  <a:tcPr/>
                </a:tc>
                <a:tc>
                  <a:txBody>
                    <a:bodyPr/>
                    <a:lstStyle/>
                    <a:p>
                      <a:pPr algn="ctr"/>
                      <a:r>
                        <a:rPr lang="en-US" b="0" dirty="0">
                          <a:latin typeface="Times New Roman" panose="02020603050405020304" pitchFamily="18" charset="0"/>
                          <a:cs typeface="Times New Roman" panose="02020603050405020304" pitchFamily="18" charset="0"/>
                        </a:rPr>
                        <a:t>24%</a:t>
                      </a:r>
                    </a:p>
                  </a:txBody>
                  <a:tcPr/>
                </a:tc>
                <a:tc>
                  <a:txBody>
                    <a:bodyPr/>
                    <a:lstStyle/>
                    <a:p>
                      <a:pPr algn="ctr"/>
                      <a:r>
                        <a:rPr lang="en-US" b="0" dirty="0">
                          <a:latin typeface="Times New Roman" panose="02020603050405020304" pitchFamily="18" charset="0"/>
                          <a:cs typeface="Times New Roman" panose="02020603050405020304" pitchFamily="18" charset="0"/>
                        </a:rPr>
                        <a:t>54</a:t>
                      </a:r>
                    </a:p>
                  </a:txBody>
                  <a:tcPr/>
                </a:tc>
                <a:tc>
                  <a:txBody>
                    <a:bodyPr/>
                    <a:lstStyle/>
                    <a:p>
                      <a:pPr algn="ctr"/>
                      <a:r>
                        <a:rPr lang="en-US" b="0" dirty="0">
                          <a:latin typeface="Times New Roman" panose="02020603050405020304" pitchFamily="18" charset="0"/>
                          <a:cs typeface="Times New Roman" panose="02020603050405020304" pitchFamily="18" charset="0"/>
                        </a:rPr>
                        <a:t>47</a:t>
                      </a:r>
                    </a:p>
                  </a:txBody>
                  <a:tcPr/>
                </a:tc>
                <a:extLst>
                  <a:ext uri="{0D108BD9-81ED-4DB2-BD59-A6C34878D82A}">
                    <a16:rowId xmlns:a16="http://schemas.microsoft.com/office/drawing/2014/main" val="1335220462"/>
                  </a:ext>
                </a:extLst>
              </a:tr>
            </a:tbl>
          </a:graphicData>
        </a:graphic>
      </p:graphicFrame>
    </p:spTree>
    <p:extLst>
      <p:ext uri="{BB962C8B-B14F-4D97-AF65-F5344CB8AC3E}">
        <p14:creationId xmlns:p14="http://schemas.microsoft.com/office/powerpoint/2010/main" val="321167788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results</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Results for k = 50 shot learning:</a:t>
            </a:r>
          </a:p>
          <a:p>
            <a:endParaRPr lang="en-US" sz="1800" dirty="0"/>
          </a:p>
          <a:p>
            <a:endParaRPr lang="en-US" sz="1800" dirty="0"/>
          </a:p>
          <a:p>
            <a:endParaRPr lang="en-US" sz="1800" dirty="0"/>
          </a:p>
          <a:p>
            <a:endParaRPr lang="en-US" sz="1800" dirty="0"/>
          </a:p>
          <a:p>
            <a:endParaRPr lang="en-US" sz="1800" dirty="0"/>
          </a:p>
          <a:p>
            <a:r>
              <a:rPr lang="en-US" sz="1800" dirty="0"/>
              <a:t>The shown results is for first 101 entities in test data.</a:t>
            </a:r>
          </a:p>
        </p:txBody>
      </p:sp>
      <p:graphicFrame>
        <p:nvGraphicFramePr>
          <p:cNvPr id="4" name="Table 3">
            <a:extLst>
              <a:ext uri="{FF2B5EF4-FFF2-40B4-BE49-F238E27FC236}">
                <a16:creationId xmlns:a16="http://schemas.microsoft.com/office/drawing/2014/main" id="{E057B9CF-2B70-271B-DE42-F092AD9E0CC4}"/>
              </a:ext>
            </a:extLst>
          </p:cNvPr>
          <p:cNvGraphicFramePr>
            <a:graphicFrameLocks noGrp="1"/>
          </p:cNvGraphicFramePr>
          <p:nvPr>
            <p:extLst>
              <p:ext uri="{D42A27DB-BD31-4B8C-83A1-F6EECF244321}">
                <p14:modId xmlns:p14="http://schemas.microsoft.com/office/powerpoint/2010/main" val="2238192536"/>
              </p:ext>
            </p:extLst>
          </p:nvPr>
        </p:nvGraphicFramePr>
        <p:xfrm>
          <a:off x="2031999" y="2631593"/>
          <a:ext cx="8128001" cy="741680"/>
        </p:xfrm>
        <a:graphic>
          <a:graphicData uri="http://schemas.openxmlformats.org/drawingml/2006/table">
            <a:tbl>
              <a:tblPr firstRow="1" bandRow="1">
                <a:tableStyleId>{D7AC3CCA-C797-4891-BE02-D94E43425B78}</a:tableStyleId>
              </a:tblPr>
              <a:tblGrid>
                <a:gridCol w="1161143">
                  <a:extLst>
                    <a:ext uri="{9D8B030D-6E8A-4147-A177-3AD203B41FA5}">
                      <a16:colId xmlns:a16="http://schemas.microsoft.com/office/drawing/2014/main" val="252588881"/>
                    </a:ext>
                  </a:extLst>
                </a:gridCol>
                <a:gridCol w="1161143">
                  <a:extLst>
                    <a:ext uri="{9D8B030D-6E8A-4147-A177-3AD203B41FA5}">
                      <a16:colId xmlns:a16="http://schemas.microsoft.com/office/drawing/2014/main" val="1729950084"/>
                    </a:ext>
                  </a:extLst>
                </a:gridCol>
                <a:gridCol w="1161143">
                  <a:extLst>
                    <a:ext uri="{9D8B030D-6E8A-4147-A177-3AD203B41FA5}">
                      <a16:colId xmlns:a16="http://schemas.microsoft.com/office/drawing/2014/main" val="483548369"/>
                    </a:ext>
                  </a:extLst>
                </a:gridCol>
                <a:gridCol w="1161143">
                  <a:extLst>
                    <a:ext uri="{9D8B030D-6E8A-4147-A177-3AD203B41FA5}">
                      <a16:colId xmlns:a16="http://schemas.microsoft.com/office/drawing/2014/main" val="617316006"/>
                    </a:ext>
                  </a:extLst>
                </a:gridCol>
                <a:gridCol w="1161143">
                  <a:extLst>
                    <a:ext uri="{9D8B030D-6E8A-4147-A177-3AD203B41FA5}">
                      <a16:colId xmlns:a16="http://schemas.microsoft.com/office/drawing/2014/main" val="3890891965"/>
                    </a:ext>
                  </a:extLst>
                </a:gridCol>
                <a:gridCol w="1161143">
                  <a:extLst>
                    <a:ext uri="{9D8B030D-6E8A-4147-A177-3AD203B41FA5}">
                      <a16:colId xmlns:a16="http://schemas.microsoft.com/office/drawing/2014/main" val="464773494"/>
                    </a:ext>
                  </a:extLst>
                </a:gridCol>
                <a:gridCol w="1161143">
                  <a:extLst>
                    <a:ext uri="{9D8B030D-6E8A-4147-A177-3AD203B41FA5}">
                      <a16:colId xmlns:a16="http://schemas.microsoft.com/office/drawing/2014/main" val="1231228651"/>
                    </a:ext>
                  </a:extLst>
                </a:gridCol>
              </a:tblGrid>
              <a:tr h="370840">
                <a:tc>
                  <a:txBody>
                    <a:bodyPr/>
                    <a:lstStyle/>
                    <a:p>
                      <a:pPr algn="ctr"/>
                      <a:r>
                        <a:rPr lang="en-US" b="0" dirty="0">
                          <a:latin typeface="Times New Roman" panose="02020603050405020304" pitchFamily="18" charset="0"/>
                          <a:cs typeface="Times New Roman" panose="02020603050405020304" pitchFamily="18" charset="0"/>
                        </a:rPr>
                        <a:t>K = 50</a:t>
                      </a:r>
                    </a:p>
                  </a:txBody>
                  <a:tcPr/>
                </a:tc>
                <a:tc>
                  <a:txBody>
                    <a:bodyPr/>
                    <a:lstStyle/>
                    <a:p>
                      <a:pPr algn="ctr"/>
                      <a:r>
                        <a:rPr lang="en-US" b="0" dirty="0">
                          <a:latin typeface="Times New Roman" panose="02020603050405020304" pitchFamily="18" charset="0"/>
                          <a:cs typeface="Times New Roman" panose="02020603050405020304" pitchFamily="18" charset="0"/>
                        </a:rPr>
                        <a:t>Accuracy</a:t>
                      </a:r>
                    </a:p>
                  </a:txBody>
                  <a:tcPr/>
                </a:tc>
                <a:tc>
                  <a:txBody>
                    <a:bodyPr/>
                    <a:lstStyle/>
                    <a:p>
                      <a:pPr algn="ctr"/>
                      <a:r>
                        <a:rPr lang="en-US" b="0" dirty="0">
                          <a:latin typeface="Times New Roman" panose="02020603050405020304" pitchFamily="18" charset="0"/>
                          <a:cs typeface="Times New Roman" panose="02020603050405020304" pitchFamily="18" charset="0"/>
                        </a:rPr>
                        <a:t>Precision</a:t>
                      </a:r>
                    </a:p>
                  </a:txBody>
                  <a:tcPr/>
                </a:tc>
                <a:tc>
                  <a:txBody>
                    <a:bodyPr/>
                    <a:lstStyle/>
                    <a:p>
                      <a:pPr algn="ctr"/>
                      <a:r>
                        <a:rPr lang="en-US" b="0" dirty="0">
                          <a:latin typeface="Times New Roman" panose="02020603050405020304" pitchFamily="18" charset="0"/>
                          <a:cs typeface="Times New Roman" panose="02020603050405020304" pitchFamily="18" charset="0"/>
                        </a:rPr>
                        <a:t>Recall</a:t>
                      </a:r>
                    </a:p>
                  </a:txBody>
                  <a:tcPr/>
                </a:tc>
                <a:tc>
                  <a:txBody>
                    <a:bodyPr/>
                    <a:lstStyle/>
                    <a:p>
                      <a:pPr algn="ctr"/>
                      <a:r>
                        <a:rPr lang="en-US" b="0" dirty="0">
                          <a:latin typeface="Times New Roman" panose="02020603050405020304" pitchFamily="18" charset="0"/>
                          <a:cs typeface="Times New Roman" panose="02020603050405020304" pitchFamily="18" charset="0"/>
                        </a:rPr>
                        <a:t>F1-Score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’58’</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’47’</a:t>
                      </a:r>
                    </a:p>
                  </a:txBody>
                  <a:tcPr/>
                </a:tc>
                <a:extLst>
                  <a:ext uri="{0D108BD9-81ED-4DB2-BD59-A6C34878D82A}">
                    <a16:rowId xmlns:a16="http://schemas.microsoft.com/office/drawing/2014/main" val="4261729995"/>
                  </a:ext>
                </a:extLst>
              </a:tr>
              <a:tr h="370840">
                <a:tc>
                  <a:txBody>
                    <a:bodyPr/>
                    <a:lstStyle/>
                    <a:p>
                      <a:pPr algn="ctr"/>
                      <a:r>
                        <a:rPr lang="en-US" b="0" dirty="0">
                          <a:latin typeface="Times New Roman" panose="02020603050405020304" pitchFamily="18" charset="0"/>
                          <a:cs typeface="Times New Roman" panose="02020603050405020304" pitchFamily="18" charset="0"/>
                        </a:rPr>
                        <a:t>Title</a:t>
                      </a:r>
                    </a:p>
                  </a:txBody>
                  <a:tcPr/>
                </a:tc>
                <a:tc>
                  <a:txBody>
                    <a:bodyPr/>
                    <a:lstStyle/>
                    <a:p>
                      <a:pPr algn="ctr"/>
                      <a:r>
                        <a:rPr lang="en-US" b="0" dirty="0">
                          <a:latin typeface="Times New Roman" panose="02020603050405020304" pitchFamily="18" charset="0"/>
                          <a:cs typeface="Times New Roman" panose="02020603050405020304" pitchFamily="18" charset="0"/>
                        </a:rPr>
                        <a:t>55%</a:t>
                      </a:r>
                    </a:p>
                  </a:txBody>
                  <a:tcPr/>
                </a:tc>
                <a:tc>
                  <a:txBody>
                    <a:bodyPr/>
                    <a:lstStyle/>
                    <a:p>
                      <a:pPr algn="ctr"/>
                      <a:r>
                        <a:rPr lang="en-US" b="0" dirty="0">
                          <a:latin typeface="Times New Roman" panose="02020603050405020304" pitchFamily="18" charset="0"/>
                          <a:cs typeface="Times New Roman" panose="02020603050405020304" pitchFamily="18" charset="0"/>
                        </a:rPr>
                        <a:t>17%</a:t>
                      </a:r>
                    </a:p>
                  </a:txBody>
                  <a:tcPr/>
                </a:tc>
                <a:tc>
                  <a:txBody>
                    <a:bodyPr/>
                    <a:lstStyle/>
                    <a:p>
                      <a:pPr algn="ctr"/>
                      <a:r>
                        <a:rPr lang="en-US" b="0" dirty="0">
                          <a:latin typeface="Times New Roman" panose="02020603050405020304" pitchFamily="18" charset="0"/>
                          <a:cs typeface="Times New Roman" panose="02020603050405020304" pitchFamily="18" charset="0"/>
                        </a:rPr>
                        <a:t>57%</a:t>
                      </a:r>
                    </a:p>
                  </a:txBody>
                  <a:tcPr/>
                </a:tc>
                <a:tc>
                  <a:txBody>
                    <a:bodyPr/>
                    <a:lstStyle/>
                    <a:p>
                      <a:pPr algn="ctr"/>
                      <a:r>
                        <a:rPr lang="en-US" b="0" dirty="0">
                          <a:latin typeface="Times New Roman" panose="02020603050405020304" pitchFamily="18" charset="0"/>
                          <a:cs typeface="Times New Roman" panose="02020603050405020304" pitchFamily="18" charset="0"/>
                        </a:rPr>
                        <a:t>26%</a:t>
                      </a:r>
                    </a:p>
                  </a:txBody>
                  <a:tcPr/>
                </a:tc>
                <a:tc>
                  <a:txBody>
                    <a:bodyPr/>
                    <a:lstStyle/>
                    <a:p>
                      <a:pPr algn="ctr"/>
                      <a:r>
                        <a:rPr lang="en-US" b="0" dirty="0">
                          <a:latin typeface="Times New Roman" panose="02020603050405020304" pitchFamily="18" charset="0"/>
                          <a:cs typeface="Times New Roman" panose="02020603050405020304" pitchFamily="18" charset="0"/>
                        </a:rPr>
                        <a:t>47</a:t>
                      </a:r>
                    </a:p>
                  </a:txBody>
                  <a:tcPr/>
                </a:tc>
                <a:tc>
                  <a:txBody>
                    <a:bodyPr/>
                    <a:lstStyle/>
                    <a:p>
                      <a:pPr algn="ctr"/>
                      <a:r>
                        <a:rPr lang="en-US" b="0" dirty="0">
                          <a:latin typeface="Times New Roman" panose="02020603050405020304" pitchFamily="18" charset="0"/>
                          <a:cs typeface="Times New Roman" panose="02020603050405020304" pitchFamily="18" charset="0"/>
                        </a:rPr>
                        <a:t>54</a:t>
                      </a:r>
                    </a:p>
                  </a:txBody>
                  <a:tcPr/>
                </a:tc>
                <a:extLst>
                  <a:ext uri="{0D108BD9-81ED-4DB2-BD59-A6C34878D82A}">
                    <a16:rowId xmlns:a16="http://schemas.microsoft.com/office/drawing/2014/main" val="1335220462"/>
                  </a:ext>
                </a:extLst>
              </a:tr>
            </a:tbl>
          </a:graphicData>
        </a:graphic>
      </p:graphicFrame>
    </p:spTree>
    <p:extLst>
      <p:ext uri="{BB962C8B-B14F-4D97-AF65-F5344CB8AC3E}">
        <p14:creationId xmlns:p14="http://schemas.microsoft.com/office/powerpoint/2010/main" val="2317805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results</a:t>
            </a:r>
          </a:p>
        </p:txBody>
      </p:sp>
      <p:graphicFrame>
        <p:nvGraphicFramePr>
          <p:cNvPr id="9" name="Chart 8">
            <a:extLst>
              <a:ext uri="{FF2B5EF4-FFF2-40B4-BE49-F238E27FC236}">
                <a16:creationId xmlns:a16="http://schemas.microsoft.com/office/drawing/2014/main" id="{F697932A-5F67-F134-D770-F61FC221AFDC}"/>
              </a:ext>
            </a:extLst>
          </p:cNvPr>
          <p:cNvGraphicFramePr/>
          <p:nvPr>
            <p:extLst>
              <p:ext uri="{D42A27DB-BD31-4B8C-83A1-F6EECF244321}">
                <p14:modId xmlns:p14="http://schemas.microsoft.com/office/powerpoint/2010/main" val="895359142"/>
              </p:ext>
            </p:extLst>
          </p:nvPr>
        </p:nvGraphicFramePr>
        <p:xfrm>
          <a:off x="2586216" y="1478165"/>
          <a:ext cx="7019567" cy="51701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932083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feasible improvements</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Possible future improvements:</a:t>
            </a:r>
          </a:p>
          <a:p>
            <a:pPr lvl="1"/>
            <a:r>
              <a:rPr lang="en-US" sz="1400" dirty="0"/>
              <a:t>Change the prompt: The problem observed here is that the prompt lacks a definition for ‘important’ news but details and definitions for ‘not important’ ones.</a:t>
            </a:r>
          </a:p>
          <a:p>
            <a:pPr lvl="1"/>
            <a:r>
              <a:rPr lang="en-US" sz="1400" dirty="0"/>
              <a:t>Changing the ‘important’ label to something that is harder to generate because our dataset is imbalanced, and we have little ‘important’ news compared to ‘not important’ ones. Therefore, it is logical to make the ‘important’ label harder to generate for the LLM model.</a:t>
            </a:r>
          </a:p>
          <a:p>
            <a:pPr lvl="1"/>
            <a:r>
              <a:rPr lang="en-US" sz="1400" dirty="0"/>
              <a:t>Including in the prompt that we have way less ‘important’ news than ‘not important’ ones; therefore, the model should be more sensitive and conservative in generating the ‘important’ label.</a:t>
            </a:r>
          </a:p>
          <a:p>
            <a:pPr lvl="1"/>
            <a:r>
              <a:rPr lang="en-US" sz="1400" dirty="0"/>
              <a:t>Including the chain of thoughts context with the examples provided in the prompt to make the decision for the model more logical and with more reasoning information.</a:t>
            </a:r>
          </a:p>
        </p:txBody>
      </p:sp>
    </p:spTree>
    <p:extLst>
      <p:ext uri="{BB962C8B-B14F-4D97-AF65-F5344CB8AC3E}">
        <p14:creationId xmlns:p14="http://schemas.microsoft.com/office/powerpoint/2010/main" val="6052315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results</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Here, we analyze the results achieved from the first 400 indices from our test dataset.</a:t>
            </a:r>
          </a:p>
          <a:p>
            <a:pPr lvl="1"/>
            <a:r>
              <a:rPr lang="en-US" sz="1400" dirty="0"/>
              <a:t>The number of total '1' labels is 77, and for '0' labels is 323.</a:t>
            </a:r>
          </a:p>
        </p:txBody>
      </p:sp>
      <p:graphicFrame>
        <p:nvGraphicFramePr>
          <p:cNvPr id="4" name="Table 3">
            <a:extLst>
              <a:ext uri="{FF2B5EF4-FFF2-40B4-BE49-F238E27FC236}">
                <a16:creationId xmlns:a16="http://schemas.microsoft.com/office/drawing/2014/main" id="{0453A488-C523-27E2-B36E-3B0AEA0AE3CF}"/>
              </a:ext>
            </a:extLst>
          </p:cNvPr>
          <p:cNvGraphicFramePr>
            <a:graphicFrameLocks noGrp="1"/>
          </p:cNvGraphicFramePr>
          <p:nvPr>
            <p:extLst>
              <p:ext uri="{D42A27DB-BD31-4B8C-83A1-F6EECF244321}">
                <p14:modId xmlns:p14="http://schemas.microsoft.com/office/powerpoint/2010/main" val="1795117742"/>
              </p:ext>
            </p:extLst>
          </p:nvPr>
        </p:nvGraphicFramePr>
        <p:xfrm>
          <a:off x="3593934" y="3058160"/>
          <a:ext cx="5004132" cy="741680"/>
        </p:xfrm>
        <a:graphic>
          <a:graphicData uri="http://schemas.openxmlformats.org/drawingml/2006/table">
            <a:tbl>
              <a:tblPr firstRow="1" bandRow="1">
                <a:tableStyleId>{D7AC3CCA-C797-4891-BE02-D94E43425B78}</a:tableStyleId>
              </a:tblPr>
              <a:tblGrid>
                <a:gridCol w="2502066">
                  <a:extLst>
                    <a:ext uri="{9D8B030D-6E8A-4147-A177-3AD203B41FA5}">
                      <a16:colId xmlns:a16="http://schemas.microsoft.com/office/drawing/2014/main" val="1729950084"/>
                    </a:ext>
                  </a:extLst>
                </a:gridCol>
                <a:gridCol w="2502066">
                  <a:extLst>
                    <a:ext uri="{9D8B030D-6E8A-4147-A177-3AD203B41FA5}">
                      <a16:colId xmlns:a16="http://schemas.microsoft.com/office/drawing/2014/main" val="483548369"/>
                    </a:ext>
                  </a:extLst>
                </a:gridCol>
              </a:tblGrid>
              <a:tr h="370840">
                <a:tc>
                  <a:txBody>
                    <a:bodyPr/>
                    <a:lstStyle/>
                    <a:p>
                      <a:pPr algn="ctr"/>
                      <a:r>
                        <a:rPr lang="en-US" b="0" dirty="0">
                          <a:latin typeface="Times New Roman" panose="02020603050405020304" pitchFamily="18" charset="0"/>
                          <a:cs typeface="Times New Roman" panose="02020603050405020304" pitchFamily="18" charset="0"/>
                        </a:rPr>
                        <a:t># of ‘1’ labels</a:t>
                      </a:r>
                    </a:p>
                  </a:txBody>
                  <a:tcPr/>
                </a:tc>
                <a:tc>
                  <a:txBody>
                    <a:bodyPr/>
                    <a:lstStyle/>
                    <a:p>
                      <a:pPr algn="ctr"/>
                      <a:r>
                        <a:rPr lang="en-US" b="0" dirty="0">
                          <a:latin typeface="Times New Roman" panose="02020603050405020304" pitchFamily="18" charset="0"/>
                          <a:cs typeface="Times New Roman" panose="02020603050405020304" pitchFamily="18" charset="0"/>
                        </a:rPr>
                        <a:t># of ‘0’ labels</a:t>
                      </a:r>
                    </a:p>
                  </a:txBody>
                  <a:tcPr/>
                </a:tc>
                <a:extLst>
                  <a:ext uri="{0D108BD9-81ED-4DB2-BD59-A6C34878D82A}">
                    <a16:rowId xmlns:a16="http://schemas.microsoft.com/office/drawing/2014/main" val="4261729995"/>
                  </a:ext>
                </a:extLst>
              </a:tr>
              <a:tr h="370840">
                <a:tc>
                  <a:txBody>
                    <a:bodyPr/>
                    <a:lstStyle/>
                    <a:p>
                      <a:pPr algn="ctr"/>
                      <a:r>
                        <a:rPr lang="en-US" b="0" dirty="0">
                          <a:latin typeface="Times New Roman" panose="02020603050405020304" pitchFamily="18" charset="0"/>
                          <a:cs typeface="Times New Roman" panose="02020603050405020304" pitchFamily="18" charset="0"/>
                        </a:rPr>
                        <a:t>77</a:t>
                      </a:r>
                    </a:p>
                  </a:txBody>
                  <a:tcPr/>
                </a:tc>
                <a:tc>
                  <a:txBody>
                    <a:bodyPr/>
                    <a:lstStyle/>
                    <a:p>
                      <a:pPr algn="ctr"/>
                      <a:r>
                        <a:rPr lang="en-US" b="0" dirty="0">
                          <a:latin typeface="Times New Roman" panose="02020603050405020304" pitchFamily="18" charset="0"/>
                          <a:cs typeface="Times New Roman" panose="02020603050405020304" pitchFamily="18" charset="0"/>
                        </a:rPr>
                        <a:t>323</a:t>
                      </a:r>
                    </a:p>
                  </a:txBody>
                  <a:tcPr/>
                </a:tc>
                <a:extLst>
                  <a:ext uri="{0D108BD9-81ED-4DB2-BD59-A6C34878D82A}">
                    <a16:rowId xmlns:a16="http://schemas.microsoft.com/office/drawing/2014/main" val="1335220462"/>
                  </a:ext>
                </a:extLst>
              </a:tr>
            </a:tbl>
          </a:graphicData>
        </a:graphic>
      </p:graphicFrame>
    </p:spTree>
    <p:extLst>
      <p:ext uri="{BB962C8B-B14F-4D97-AF65-F5344CB8AC3E}">
        <p14:creationId xmlns:p14="http://schemas.microsoft.com/office/powerpoint/2010/main" val="28601203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results</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Results for k = 0 shot learning:</a:t>
            </a:r>
          </a:p>
          <a:p>
            <a:endParaRPr lang="en-US" sz="1800" dirty="0"/>
          </a:p>
          <a:p>
            <a:endParaRPr lang="en-US" sz="1800" dirty="0"/>
          </a:p>
          <a:p>
            <a:endParaRPr lang="en-US" sz="1800" dirty="0"/>
          </a:p>
          <a:p>
            <a:endParaRPr lang="en-US" sz="1800" dirty="0"/>
          </a:p>
          <a:p>
            <a:endParaRPr lang="en-US" sz="1800" dirty="0"/>
          </a:p>
          <a:p>
            <a:r>
              <a:rPr lang="en-US" sz="1800" dirty="0"/>
              <a:t>The shown results is for first 400 entities in test data.</a:t>
            </a:r>
          </a:p>
          <a:p>
            <a:r>
              <a:rPr lang="en-US" sz="1800" dirty="0"/>
              <a:t>The high percentage achieved by the model in recall metrics is due to mostly predicting '58' labels.</a:t>
            </a:r>
          </a:p>
        </p:txBody>
      </p:sp>
      <p:graphicFrame>
        <p:nvGraphicFramePr>
          <p:cNvPr id="4" name="Table 3">
            <a:extLst>
              <a:ext uri="{FF2B5EF4-FFF2-40B4-BE49-F238E27FC236}">
                <a16:creationId xmlns:a16="http://schemas.microsoft.com/office/drawing/2014/main" id="{E057B9CF-2B70-271B-DE42-F092AD9E0CC4}"/>
              </a:ext>
            </a:extLst>
          </p:cNvPr>
          <p:cNvGraphicFramePr>
            <a:graphicFrameLocks noGrp="1"/>
          </p:cNvGraphicFramePr>
          <p:nvPr>
            <p:extLst>
              <p:ext uri="{D42A27DB-BD31-4B8C-83A1-F6EECF244321}">
                <p14:modId xmlns:p14="http://schemas.microsoft.com/office/powerpoint/2010/main" val="3427659110"/>
              </p:ext>
            </p:extLst>
          </p:nvPr>
        </p:nvGraphicFramePr>
        <p:xfrm>
          <a:off x="2031999" y="2631593"/>
          <a:ext cx="8128001" cy="741680"/>
        </p:xfrm>
        <a:graphic>
          <a:graphicData uri="http://schemas.openxmlformats.org/drawingml/2006/table">
            <a:tbl>
              <a:tblPr firstRow="1" bandRow="1">
                <a:tableStyleId>{D7AC3CCA-C797-4891-BE02-D94E43425B78}</a:tableStyleId>
              </a:tblPr>
              <a:tblGrid>
                <a:gridCol w="1161143">
                  <a:extLst>
                    <a:ext uri="{9D8B030D-6E8A-4147-A177-3AD203B41FA5}">
                      <a16:colId xmlns:a16="http://schemas.microsoft.com/office/drawing/2014/main" val="252588881"/>
                    </a:ext>
                  </a:extLst>
                </a:gridCol>
                <a:gridCol w="1161143">
                  <a:extLst>
                    <a:ext uri="{9D8B030D-6E8A-4147-A177-3AD203B41FA5}">
                      <a16:colId xmlns:a16="http://schemas.microsoft.com/office/drawing/2014/main" val="1729950084"/>
                    </a:ext>
                  </a:extLst>
                </a:gridCol>
                <a:gridCol w="1161143">
                  <a:extLst>
                    <a:ext uri="{9D8B030D-6E8A-4147-A177-3AD203B41FA5}">
                      <a16:colId xmlns:a16="http://schemas.microsoft.com/office/drawing/2014/main" val="483548369"/>
                    </a:ext>
                  </a:extLst>
                </a:gridCol>
                <a:gridCol w="1161143">
                  <a:extLst>
                    <a:ext uri="{9D8B030D-6E8A-4147-A177-3AD203B41FA5}">
                      <a16:colId xmlns:a16="http://schemas.microsoft.com/office/drawing/2014/main" val="617316006"/>
                    </a:ext>
                  </a:extLst>
                </a:gridCol>
                <a:gridCol w="1161143">
                  <a:extLst>
                    <a:ext uri="{9D8B030D-6E8A-4147-A177-3AD203B41FA5}">
                      <a16:colId xmlns:a16="http://schemas.microsoft.com/office/drawing/2014/main" val="3890891965"/>
                    </a:ext>
                  </a:extLst>
                </a:gridCol>
                <a:gridCol w="1161143">
                  <a:extLst>
                    <a:ext uri="{9D8B030D-6E8A-4147-A177-3AD203B41FA5}">
                      <a16:colId xmlns:a16="http://schemas.microsoft.com/office/drawing/2014/main" val="464773494"/>
                    </a:ext>
                  </a:extLst>
                </a:gridCol>
                <a:gridCol w="1161143">
                  <a:extLst>
                    <a:ext uri="{9D8B030D-6E8A-4147-A177-3AD203B41FA5}">
                      <a16:colId xmlns:a16="http://schemas.microsoft.com/office/drawing/2014/main" val="1231228651"/>
                    </a:ext>
                  </a:extLst>
                </a:gridCol>
              </a:tblGrid>
              <a:tr h="370840">
                <a:tc>
                  <a:txBody>
                    <a:bodyPr/>
                    <a:lstStyle/>
                    <a:p>
                      <a:pPr algn="ctr"/>
                      <a:r>
                        <a:rPr lang="en-US" b="0" dirty="0">
                          <a:latin typeface="Times New Roman" panose="02020603050405020304" pitchFamily="18" charset="0"/>
                          <a:cs typeface="Times New Roman" panose="02020603050405020304" pitchFamily="18" charset="0"/>
                        </a:rPr>
                        <a:t>K = 0</a:t>
                      </a:r>
                    </a:p>
                  </a:txBody>
                  <a:tcPr/>
                </a:tc>
                <a:tc>
                  <a:txBody>
                    <a:bodyPr/>
                    <a:lstStyle/>
                    <a:p>
                      <a:pPr algn="ctr"/>
                      <a:r>
                        <a:rPr lang="en-US" b="0" dirty="0">
                          <a:latin typeface="Times New Roman" panose="02020603050405020304" pitchFamily="18" charset="0"/>
                          <a:cs typeface="Times New Roman" panose="02020603050405020304" pitchFamily="18" charset="0"/>
                        </a:rPr>
                        <a:t>Accuracy</a:t>
                      </a:r>
                    </a:p>
                  </a:txBody>
                  <a:tcPr/>
                </a:tc>
                <a:tc>
                  <a:txBody>
                    <a:bodyPr/>
                    <a:lstStyle/>
                    <a:p>
                      <a:pPr algn="ctr"/>
                      <a:r>
                        <a:rPr lang="en-US" b="0" dirty="0">
                          <a:latin typeface="Times New Roman" panose="02020603050405020304" pitchFamily="18" charset="0"/>
                          <a:cs typeface="Times New Roman" panose="02020603050405020304" pitchFamily="18" charset="0"/>
                        </a:rPr>
                        <a:t>Precision</a:t>
                      </a:r>
                    </a:p>
                  </a:txBody>
                  <a:tcPr/>
                </a:tc>
                <a:tc>
                  <a:txBody>
                    <a:bodyPr/>
                    <a:lstStyle/>
                    <a:p>
                      <a:pPr algn="ctr"/>
                      <a:r>
                        <a:rPr lang="en-US" b="0" dirty="0">
                          <a:latin typeface="Times New Roman" panose="02020603050405020304" pitchFamily="18" charset="0"/>
                          <a:cs typeface="Times New Roman" panose="02020603050405020304" pitchFamily="18" charset="0"/>
                        </a:rPr>
                        <a:t>Recall</a:t>
                      </a:r>
                    </a:p>
                  </a:txBody>
                  <a:tcPr/>
                </a:tc>
                <a:tc>
                  <a:txBody>
                    <a:bodyPr/>
                    <a:lstStyle/>
                    <a:p>
                      <a:pPr algn="ctr"/>
                      <a:r>
                        <a:rPr lang="en-US" b="0" dirty="0">
                          <a:latin typeface="Times New Roman" panose="02020603050405020304" pitchFamily="18" charset="0"/>
                          <a:cs typeface="Times New Roman" panose="02020603050405020304" pitchFamily="18" charset="0"/>
                        </a:rPr>
                        <a:t>F1-Score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’58’</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’47’</a:t>
                      </a:r>
                    </a:p>
                  </a:txBody>
                  <a:tcPr/>
                </a:tc>
                <a:extLst>
                  <a:ext uri="{0D108BD9-81ED-4DB2-BD59-A6C34878D82A}">
                    <a16:rowId xmlns:a16="http://schemas.microsoft.com/office/drawing/2014/main" val="4261729995"/>
                  </a:ext>
                </a:extLst>
              </a:tr>
              <a:tr h="370840">
                <a:tc>
                  <a:txBody>
                    <a:bodyPr/>
                    <a:lstStyle/>
                    <a:p>
                      <a:pPr algn="ctr"/>
                      <a:r>
                        <a:rPr lang="en-US" b="0" dirty="0">
                          <a:latin typeface="Times New Roman" panose="02020603050405020304" pitchFamily="18" charset="0"/>
                          <a:cs typeface="Times New Roman" panose="02020603050405020304" pitchFamily="18" charset="0"/>
                        </a:rPr>
                        <a:t>Title</a:t>
                      </a:r>
                    </a:p>
                  </a:txBody>
                  <a:tcPr/>
                </a:tc>
                <a:tc>
                  <a:txBody>
                    <a:bodyPr/>
                    <a:lstStyle/>
                    <a:p>
                      <a:pPr algn="ctr"/>
                      <a:r>
                        <a:rPr lang="en-US" b="0" dirty="0">
                          <a:latin typeface="Times New Roman" panose="02020603050405020304" pitchFamily="18" charset="0"/>
                          <a:cs typeface="Times New Roman" panose="02020603050405020304" pitchFamily="18" charset="0"/>
                        </a:rPr>
                        <a:t>21%</a:t>
                      </a:r>
                    </a:p>
                  </a:txBody>
                  <a:tcPr/>
                </a:tc>
                <a:tc>
                  <a:txBody>
                    <a:bodyPr/>
                    <a:lstStyle/>
                    <a:p>
                      <a:pPr algn="ctr"/>
                      <a:r>
                        <a:rPr lang="en-US" b="0" dirty="0">
                          <a:latin typeface="Times New Roman" panose="02020603050405020304" pitchFamily="18" charset="0"/>
                          <a:cs typeface="Times New Roman" panose="02020603050405020304" pitchFamily="18" charset="0"/>
                        </a:rPr>
                        <a:t>19%</a:t>
                      </a:r>
                    </a:p>
                  </a:txBody>
                  <a:tcPr/>
                </a:tc>
                <a:tc>
                  <a:txBody>
                    <a:bodyPr/>
                    <a:lstStyle/>
                    <a:p>
                      <a:pPr algn="ctr"/>
                      <a:r>
                        <a:rPr lang="en-US" b="0" dirty="0">
                          <a:latin typeface="Times New Roman" panose="02020603050405020304" pitchFamily="18" charset="0"/>
                          <a:cs typeface="Times New Roman" panose="02020603050405020304" pitchFamily="18" charset="0"/>
                        </a:rPr>
                        <a:t>97%</a:t>
                      </a:r>
                    </a:p>
                  </a:txBody>
                  <a:tcPr/>
                </a:tc>
                <a:tc>
                  <a:txBody>
                    <a:bodyPr/>
                    <a:lstStyle/>
                    <a:p>
                      <a:pPr algn="ctr"/>
                      <a:r>
                        <a:rPr lang="en-US" b="0" dirty="0">
                          <a:latin typeface="Times New Roman" panose="02020603050405020304" pitchFamily="18" charset="0"/>
                          <a:cs typeface="Times New Roman" panose="02020603050405020304" pitchFamily="18" charset="0"/>
                        </a:rPr>
                        <a:t>32%</a:t>
                      </a:r>
                    </a:p>
                  </a:txBody>
                  <a:tcPr/>
                </a:tc>
                <a:tc>
                  <a:txBody>
                    <a:bodyPr/>
                    <a:lstStyle/>
                    <a:p>
                      <a:pPr algn="ctr"/>
                      <a:r>
                        <a:rPr lang="en-US" b="0" dirty="0">
                          <a:latin typeface="Times New Roman" panose="02020603050405020304" pitchFamily="18" charset="0"/>
                          <a:cs typeface="Times New Roman" panose="02020603050405020304" pitchFamily="18" charset="0"/>
                        </a:rPr>
                        <a:t>387</a:t>
                      </a:r>
                    </a:p>
                  </a:txBody>
                  <a:tcPr/>
                </a:tc>
                <a:tc>
                  <a:txBody>
                    <a:bodyPr/>
                    <a:lstStyle/>
                    <a:p>
                      <a:pPr algn="ctr"/>
                      <a:r>
                        <a:rPr lang="en-US" b="0" dirty="0">
                          <a:latin typeface="Times New Roman" panose="02020603050405020304" pitchFamily="18" charset="0"/>
                          <a:cs typeface="Times New Roman" panose="02020603050405020304" pitchFamily="18" charset="0"/>
                        </a:rPr>
                        <a:t>13</a:t>
                      </a:r>
                    </a:p>
                  </a:txBody>
                  <a:tcPr/>
                </a:tc>
                <a:extLst>
                  <a:ext uri="{0D108BD9-81ED-4DB2-BD59-A6C34878D82A}">
                    <a16:rowId xmlns:a16="http://schemas.microsoft.com/office/drawing/2014/main" val="1335220462"/>
                  </a:ext>
                </a:extLst>
              </a:tr>
            </a:tbl>
          </a:graphicData>
        </a:graphic>
      </p:graphicFrame>
    </p:spTree>
    <p:extLst>
      <p:ext uri="{BB962C8B-B14F-4D97-AF65-F5344CB8AC3E}">
        <p14:creationId xmlns:p14="http://schemas.microsoft.com/office/powerpoint/2010/main" val="310762699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results</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Results for k = 1 shot learning:</a:t>
            </a:r>
          </a:p>
          <a:p>
            <a:endParaRPr lang="en-US" sz="1800" dirty="0"/>
          </a:p>
          <a:p>
            <a:endParaRPr lang="en-US" sz="1800" dirty="0"/>
          </a:p>
          <a:p>
            <a:endParaRPr lang="en-US" sz="1800" dirty="0"/>
          </a:p>
          <a:p>
            <a:endParaRPr lang="en-US" sz="1800" dirty="0"/>
          </a:p>
          <a:p>
            <a:endParaRPr lang="en-US" sz="1800" dirty="0"/>
          </a:p>
          <a:p>
            <a:r>
              <a:rPr lang="en-US" sz="1800" dirty="0"/>
              <a:t>The shown results is for first 400 entities in test data.</a:t>
            </a:r>
          </a:p>
        </p:txBody>
      </p:sp>
      <p:graphicFrame>
        <p:nvGraphicFramePr>
          <p:cNvPr id="4" name="Table 3">
            <a:extLst>
              <a:ext uri="{FF2B5EF4-FFF2-40B4-BE49-F238E27FC236}">
                <a16:creationId xmlns:a16="http://schemas.microsoft.com/office/drawing/2014/main" id="{E057B9CF-2B70-271B-DE42-F092AD9E0CC4}"/>
              </a:ext>
            </a:extLst>
          </p:cNvPr>
          <p:cNvGraphicFramePr>
            <a:graphicFrameLocks noGrp="1"/>
          </p:cNvGraphicFramePr>
          <p:nvPr>
            <p:extLst>
              <p:ext uri="{D42A27DB-BD31-4B8C-83A1-F6EECF244321}">
                <p14:modId xmlns:p14="http://schemas.microsoft.com/office/powerpoint/2010/main" val="2573698485"/>
              </p:ext>
            </p:extLst>
          </p:nvPr>
        </p:nvGraphicFramePr>
        <p:xfrm>
          <a:off x="2031999" y="2631593"/>
          <a:ext cx="8128001" cy="741680"/>
        </p:xfrm>
        <a:graphic>
          <a:graphicData uri="http://schemas.openxmlformats.org/drawingml/2006/table">
            <a:tbl>
              <a:tblPr firstRow="1" bandRow="1">
                <a:tableStyleId>{D7AC3CCA-C797-4891-BE02-D94E43425B78}</a:tableStyleId>
              </a:tblPr>
              <a:tblGrid>
                <a:gridCol w="1161143">
                  <a:extLst>
                    <a:ext uri="{9D8B030D-6E8A-4147-A177-3AD203B41FA5}">
                      <a16:colId xmlns:a16="http://schemas.microsoft.com/office/drawing/2014/main" val="252588881"/>
                    </a:ext>
                  </a:extLst>
                </a:gridCol>
                <a:gridCol w="1161143">
                  <a:extLst>
                    <a:ext uri="{9D8B030D-6E8A-4147-A177-3AD203B41FA5}">
                      <a16:colId xmlns:a16="http://schemas.microsoft.com/office/drawing/2014/main" val="1729950084"/>
                    </a:ext>
                  </a:extLst>
                </a:gridCol>
                <a:gridCol w="1161143">
                  <a:extLst>
                    <a:ext uri="{9D8B030D-6E8A-4147-A177-3AD203B41FA5}">
                      <a16:colId xmlns:a16="http://schemas.microsoft.com/office/drawing/2014/main" val="483548369"/>
                    </a:ext>
                  </a:extLst>
                </a:gridCol>
                <a:gridCol w="1161143">
                  <a:extLst>
                    <a:ext uri="{9D8B030D-6E8A-4147-A177-3AD203B41FA5}">
                      <a16:colId xmlns:a16="http://schemas.microsoft.com/office/drawing/2014/main" val="617316006"/>
                    </a:ext>
                  </a:extLst>
                </a:gridCol>
                <a:gridCol w="1161143">
                  <a:extLst>
                    <a:ext uri="{9D8B030D-6E8A-4147-A177-3AD203B41FA5}">
                      <a16:colId xmlns:a16="http://schemas.microsoft.com/office/drawing/2014/main" val="3890891965"/>
                    </a:ext>
                  </a:extLst>
                </a:gridCol>
                <a:gridCol w="1161143">
                  <a:extLst>
                    <a:ext uri="{9D8B030D-6E8A-4147-A177-3AD203B41FA5}">
                      <a16:colId xmlns:a16="http://schemas.microsoft.com/office/drawing/2014/main" val="464773494"/>
                    </a:ext>
                  </a:extLst>
                </a:gridCol>
                <a:gridCol w="1161143">
                  <a:extLst>
                    <a:ext uri="{9D8B030D-6E8A-4147-A177-3AD203B41FA5}">
                      <a16:colId xmlns:a16="http://schemas.microsoft.com/office/drawing/2014/main" val="1231228651"/>
                    </a:ext>
                  </a:extLst>
                </a:gridCol>
              </a:tblGrid>
              <a:tr h="370840">
                <a:tc>
                  <a:txBody>
                    <a:bodyPr/>
                    <a:lstStyle/>
                    <a:p>
                      <a:pPr algn="ctr"/>
                      <a:r>
                        <a:rPr lang="en-US" b="0" dirty="0">
                          <a:latin typeface="Times New Roman" panose="02020603050405020304" pitchFamily="18" charset="0"/>
                          <a:cs typeface="Times New Roman" panose="02020603050405020304" pitchFamily="18" charset="0"/>
                        </a:rPr>
                        <a:t>K = 1</a:t>
                      </a:r>
                    </a:p>
                  </a:txBody>
                  <a:tcPr/>
                </a:tc>
                <a:tc>
                  <a:txBody>
                    <a:bodyPr/>
                    <a:lstStyle/>
                    <a:p>
                      <a:pPr algn="ctr"/>
                      <a:r>
                        <a:rPr lang="en-US" b="0" dirty="0">
                          <a:latin typeface="Times New Roman" panose="02020603050405020304" pitchFamily="18" charset="0"/>
                          <a:cs typeface="Times New Roman" panose="02020603050405020304" pitchFamily="18" charset="0"/>
                        </a:rPr>
                        <a:t>Accuracy</a:t>
                      </a:r>
                    </a:p>
                  </a:txBody>
                  <a:tcPr/>
                </a:tc>
                <a:tc>
                  <a:txBody>
                    <a:bodyPr/>
                    <a:lstStyle/>
                    <a:p>
                      <a:pPr algn="ctr"/>
                      <a:r>
                        <a:rPr lang="en-US" b="0" dirty="0">
                          <a:latin typeface="Times New Roman" panose="02020603050405020304" pitchFamily="18" charset="0"/>
                          <a:cs typeface="Times New Roman" panose="02020603050405020304" pitchFamily="18" charset="0"/>
                        </a:rPr>
                        <a:t>Precision</a:t>
                      </a:r>
                    </a:p>
                  </a:txBody>
                  <a:tcPr/>
                </a:tc>
                <a:tc>
                  <a:txBody>
                    <a:bodyPr/>
                    <a:lstStyle/>
                    <a:p>
                      <a:pPr algn="ctr"/>
                      <a:r>
                        <a:rPr lang="en-US" b="0" dirty="0">
                          <a:latin typeface="Times New Roman" panose="02020603050405020304" pitchFamily="18" charset="0"/>
                          <a:cs typeface="Times New Roman" panose="02020603050405020304" pitchFamily="18" charset="0"/>
                        </a:rPr>
                        <a:t>Recall</a:t>
                      </a:r>
                    </a:p>
                  </a:txBody>
                  <a:tcPr/>
                </a:tc>
                <a:tc>
                  <a:txBody>
                    <a:bodyPr/>
                    <a:lstStyle/>
                    <a:p>
                      <a:pPr algn="ctr"/>
                      <a:r>
                        <a:rPr lang="en-US" b="0" dirty="0">
                          <a:latin typeface="Times New Roman" panose="02020603050405020304" pitchFamily="18" charset="0"/>
                          <a:cs typeface="Times New Roman" panose="02020603050405020304" pitchFamily="18" charset="0"/>
                        </a:rPr>
                        <a:t>F1-Score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’58’</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’47’</a:t>
                      </a:r>
                    </a:p>
                  </a:txBody>
                  <a:tcPr/>
                </a:tc>
                <a:extLst>
                  <a:ext uri="{0D108BD9-81ED-4DB2-BD59-A6C34878D82A}">
                    <a16:rowId xmlns:a16="http://schemas.microsoft.com/office/drawing/2014/main" val="4261729995"/>
                  </a:ext>
                </a:extLst>
              </a:tr>
              <a:tr h="370840">
                <a:tc>
                  <a:txBody>
                    <a:bodyPr/>
                    <a:lstStyle/>
                    <a:p>
                      <a:pPr algn="ctr"/>
                      <a:r>
                        <a:rPr lang="en-US" b="0" dirty="0">
                          <a:latin typeface="Times New Roman" panose="02020603050405020304" pitchFamily="18" charset="0"/>
                          <a:cs typeface="Times New Roman" panose="02020603050405020304" pitchFamily="18" charset="0"/>
                        </a:rPr>
                        <a:t>Title</a:t>
                      </a:r>
                    </a:p>
                  </a:txBody>
                  <a:tcPr/>
                </a:tc>
                <a:tc>
                  <a:txBody>
                    <a:bodyPr/>
                    <a:lstStyle/>
                    <a:p>
                      <a:pPr algn="ctr"/>
                      <a:r>
                        <a:rPr lang="en-US" b="0" dirty="0">
                          <a:latin typeface="Times New Roman" panose="02020603050405020304" pitchFamily="18" charset="0"/>
                          <a:cs typeface="Times New Roman" panose="02020603050405020304" pitchFamily="18" charset="0"/>
                        </a:rPr>
                        <a:t>53%</a:t>
                      </a:r>
                    </a:p>
                  </a:txBody>
                  <a:tcPr/>
                </a:tc>
                <a:tc>
                  <a:txBody>
                    <a:bodyPr/>
                    <a:lstStyle/>
                    <a:p>
                      <a:pPr algn="ctr"/>
                      <a:r>
                        <a:rPr lang="en-US" b="0" dirty="0">
                          <a:latin typeface="Times New Roman" panose="02020603050405020304" pitchFamily="18" charset="0"/>
                          <a:cs typeface="Times New Roman" panose="02020603050405020304" pitchFamily="18" charset="0"/>
                        </a:rPr>
                        <a:t>24%</a:t>
                      </a:r>
                    </a:p>
                  </a:txBody>
                  <a:tcPr/>
                </a:tc>
                <a:tc>
                  <a:txBody>
                    <a:bodyPr/>
                    <a:lstStyle/>
                    <a:p>
                      <a:pPr algn="ctr"/>
                      <a:r>
                        <a:rPr lang="en-US" b="0" dirty="0">
                          <a:latin typeface="Times New Roman" panose="02020603050405020304" pitchFamily="18" charset="0"/>
                          <a:cs typeface="Times New Roman" panose="02020603050405020304" pitchFamily="18" charset="0"/>
                        </a:rPr>
                        <a:t>69%</a:t>
                      </a:r>
                    </a:p>
                  </a:txBody>
                  <a:tcPr/>
                </a:tc>
                <a:tc>
                  <a:txBody>
                    <a:bodyPr/>
                    <a:lstStyle/>
                    <a:p>
                      <a:pPr algn="ctr"/>
                      <a:r>
                        <a:rPr lang="en-US" b="0" dirty="0">
                          <a:latin typeface="Times New Roman" panose="02020603050405020304" pitchFamily="18" charset="0"/>
                          <a:cs typeface="Times New Roman" panose="02020603050405020304" pitchFamily="18" charset="0"/>
                        </a:rPr>
                        <a:t>36%</a:t>
                      </a:r>
                    </a:p>
                  </a:txBody>
                  <a:tcPr/>
                </a:tc>
                <a:tc>
                  <a:txBody>
                    <a:bodyPr/>
                    <a:lstStyle/>
                    <a:p>
                      <a:pPr algn="ctr"/>
                      <a:r>
                        <a:rPr lang="en-US" b="0" dirty="0">
                          <a:latin typeface="Times New Roman" panose="02020603050405020304" pitchFamily="18" charset="0"/>
                          <a:cs typeface="Times New Roman" panose="02020603050405020304" pitchFamily="18" charset="0"/>
                        </a:rPr>
                        <a:t>218</a:t>
                      </a:r>
                    </a:p>
                  </a:txBody>
                  <a:tcPr/>
                </a:tc>
                <a:tc>
                  <a:txBody>
                    <a:bodyPr/>
                    <a:lstStyle/>
                    <a:p>
                      <a:pPr algn="ctr"/>
                      <a:r>
                        <a:rPr lang="en-US" b="0" dirty="0">
                          <a:latin typeface="Times New Roman" panose="02020603050405020304" pitchFamily="18" charset="0"/>
                          <a:cs typeface="Times New Roman" panose="02020603050405020304" pitchFamily="18" charset="0"/>
                        </a:rPr>
                        <a:t>182</a:t>
                      </a:r>
                    </a:p>
                  </a:txBody>
                  <a:tcPr/>
                </a:tc>
                <a:extLst>
                  <a:ext uri="{0D108BD9-81ED-4DB2-BD59-A6C34878D82A}">
                    <a16:rowId xmlns:a16="http://schemas.microsoft.com/office/drawing/2014/main" val="1335220462"/>
                  </a:ext>
                </a:extLst>
              </a:tr>
            </a:tbl>
          </a:graphicData>
        </a:graphic>
      </p:graphicFrame>
    </p:spTree>
    <p:extLst>
      <p:ext uri="{BB962C8B-B14F-4D97-AF65-F5344CB8AC3E}">
        <p14:creationId xmlns:p14="http://schemas.microsoft.com/office/powerpoint/2010/main" val="14458462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Instruction Fine-Tuning &amp; In-Context Learning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Flipped-label ICL</a:t>
            </a:r>
          </a:p>
          <a:p>
            <a:r>
              <a:rPr lang="en-US" sz="1800" dirty="0"/>
              <a:t>SUL-ICL</a:t>
            </a:r>
          </a:p>
          <a:p>
            <a:endParaRPr lang="en-US" sz="1800" dirty="0"/>
          </a:p>
          <a:p>
            <a:r>
              <a:rPr lang="en-US" sz="1800" dirty="0"/>
              <a:t>Larger models &gt; Smaller models</a:t>
            </a:r>
          </a:p>
        </p:txBody>
      </p:sp>
      <p:pic>
        <p:nvPicPr>
          <p:cNvPr id="5" name="Picture 4">
            <a:extLst>
              <a:ext uri="{FF2B5EF4-FFF2-40B4-BE49-F238E27FC236}">
                <a16:creationId xmlns:a16="http://schemas.microsoft.com/office/drawing/2014/main" id="{55FD24E9-DB6F-5227-1794-97E94774DF3B}"/>
              </a:ext>
            </a:extLst>
          </p:cNvPr>
          <p:cNvPicPr>
            <a:picLocks noChangeAspect="1"/>
          </p:cNvPicPr>
          <p:nvPr/>
        </p:nvPicPr>
        <p:blipFill>
          <a:blip r:embed="rId2"/>
          <a:stretch>
            <a:fillRect/>
          </a:stretch>
        </p:blipFill>
        <p:spPr>
          <a:xfrm>
            <a:off x="5391188" y="1506415"/>
            <a:ext cx="5279653" cy="4601308"/>
          </a:xfrm>
          <a:prstGeom prst="rect">
            <a:avLst/>
          </a:prstGeom>
        </p:spPr>
      </p:pic>
    </p:spTree>
    <p:extLst>
      <p:ext uri="{BB962C8B-B14F-4D97-AF65-F5344CB8AC3E}">
        <p14:creationId xmlns:p14="http://schemas.microsoft.com/office/powerpoint/2010/main" val="325303719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results</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Results for k = 5 shot learning:</a:t>
            </a:r>
          </a:p>
          <a:p>
            <a:endParaRPr lang="en-US" sz="1800" dirty="0"/>
          </a:p>
          <a:p>
            <a:endParaRPr lang="en-US" sz="1800" dirty="0"/>
          </a:p>
          <a:p>
            <a:endParaRPr lang="en-US" sz="1800" dirty="0"/>
          </a:p>
          <a:p>
            <a:endParaRPr lang="en-US" sz="1800" dirty="0"/>
          </a:p>
          <a:p>
            <a:endParaRPr lang="en-US" sz="1800" dirty="0"/>
          </a:p>
          <a:p>
            <a:r>
              <a:rPr lang="en-US" sz="1800" dirty="0"/>
              <a:t>The shown results is for first 400 entities in test data.</a:t>
            </a:r>
          </a:p>
          <a:p>
            <a:r>
              <a:rPr lang="en-US" sz="1800" dirty="0"/>
              <a:t>Highest f1-score reached!</a:t>
            </a:r>
          </a:p>
        </p:txBody>
      </p:sp>
      <p:graphicFrame>
        <p:nvGraphicFramePr>
          <p:cNvPr id="4" name="Table 3">
            <a:extLst>
              <a:ext uri="{FF2B5EF4-FFF2-40B4-BE49-F238E27FC236}">
                <a16:creationId xmlns:a16="http://schemas.microsoft.com/office/drawing/2014/main" id="{E057B9CF-2B70-271B-DE42-F092AD9E0CC4}"/>
              </a:ext>
            </a:extLst>
          </p:cNvPr>
          <p:cNvGraphicFramePr>
            <a:graphicFrameLocks noGrp="1"/>
          </p:cNvGraphicFramePr>
          <p:nvPr>
            <p:extLst>
              <p:ext uri="{D42A27DB-BD31-4B8C-83A1-F6EECF244321}">
                <p14:modId xmlns:p14="http://schemas.microsoft.com/office/powerpoint/2010/main" val="3864464506"/>
              </p:ext>
            </p:extLst>
          </p:nvPr>
        </p:nvGraphicFramePr>
        <p:xfrm>
          <a:off x="2031999" y="2631593"/>
          <a:ext cx="8128001" cy="741680"/>
        </p:xfrm>
        <a:graphic>
          <a:graphicData uri="http://schemas.openxmlformats.org/drawingml/2006/table">
            <a:tbl>
              <a:tblPr firstRow="1" bandRow="1">
                <a:tableStyleId>{D7AC3CCA-C797-4891-BE02-D94E43425B78}</a:tableStyleId>
              </a:tblPr>
              <a:tblGrid>
                <a:gridCol w="1161143">
                  <a:extLst>
                    <a:ext uri="{9D8B030D-6E8A-4147-A177-3AD203B41FA5}">
                      <a16:colId xmlns:a16="http://schemas.microsoft.com/office/drawing/2014/main" val="252588881"/>
                    </a:ext>
                  </a:extLst>
                </a:gridCol>
                <a:gridCol w="1161143">
                  <a:extLst>
                    <a:ext uri="{9D8B030D-6E8A-4147-A177-3AD203B41FA5}">
                      <a16:colId xmlns:a16="http://schemas.microsoft.com/office/drawing/2014/main" val="1729950084"/>
                    </a:ext>
                  </a:extLst>
                </a:gridCol>
                <a:gridCol w="1161143">
                  <a:extLst>
                    <a:ext uri="{9D8B030D-6E8A-4147-A177-3AD203B41FA5}">
                      <a16:colId xmlns:a16="http://schemas.microsoft.com/office/drawing/2014/main" val="483548369"/>
                    </a:ext>
                  </a:extLst>
                </a:gridCol>
                <a:gridCol w="1161143">
                  <a:extLst>
                    <a:ext uri="{9D8B030D-6E8A-4147-A177-3AD203B41FA5}">
                      <a16:colId xmlns:a16="http://schemas.microsoft.com/office/drawing/2014/main" val="617316006"/>
                    </a:ext>
                  </a:extLst>
                </a:gridCol>
                <a:gridCol w="1161143">
                  <a:extLst>
                    <a:ext uri="{9D8B030D-6E8A-4147-A177-3AD203B41FA5}">
                      <a16:colId xmlns:a16="http://schemas.microsoft.com/office/drawing/2014/main" val="3890891965"/>
                    </a:ext>
                  </a:extLst>
                </a:gridCol>
                <a:gridCol w="1161143">
                  <a:extLst>
                    <a:ext uri="{9D8B030D-6E8A-4147-A177-3AD203B41FA5}">
                      <a16:colId xmlns:a16="http://schemas.microsoft.com/office/drawing/2014/main" val="464773494"/>
                    </a:ext>
                  </a:extLst>
                </a:gridCol>
                <a:gridCol w="1161143">
                  <a:extLst>
                    <a:ext uri="{9D8B030D-6E8A-4147-A177-3AD203B41FA5}">
                      <a16:colId xmlns:a16="http://schemas.microsoft.com/office/drawing/2014/main" val="1231228651"/>
                    </a:ext>
                  </a:extLst>
                </a:gridCol>
              </a:tblGrid>
              <a:tr h="370840">
                <a:tc>
                  <a:txBody>
                    <a:bodyPr/>
                    <a:lstStyle/>
                    <a:p>
                      <a:pPr algn="ctr"/>
                      <a:r>
                        <a:rPr lang="en-US" b="0" dirty="0">
                          <a:latin typeface="Times New Roman" panose="02020603050405020304" pitchFamily="18" charset="0"/>
                          <a:cs typeface="Times New Roman" panose="02020603050405020304" pitchFamily="18" charset="0"/>
                        </a:rPr>
                        <a:t>K = 5</a:t>
                      </a:r>
                    </a:p>
                  </a:txBody>
                  <a:tcPr/>
                </a:tc>
                <a:tc>
                  <a:txBody>
                    <a:bodyPr/>
                    <a:lstStyle/>
                    <a:p>
                      <a:pPr algn="ctr"/>
                      <a:r>
                        <a:rPr lang="en-US" b="0" dirty="0">
                          <a:latin typeface="Times New Roman" panose="02020603050405020304" pitchFamily="18" charset="0"/>
                          <a:cs typeface="Times New Roman" panose="02020603050405020304" pitchFamily="18" charset="0"/>
                        </a:rPr>
                        <a:t>Accuracy</a:t>
                      </a:r>
                    </a:p>
                  </a:txBody>
                  <a:tcPr/>
                </a:tc>
                <a:tc>
                  <a:txBody>
                    <a:bodyPr/>
                    <a:lstStyle/>
                    <a:p>
                      <a:pPr algn="ctr"/>
                      <a:r>
                        <a:rPr lang="en-US" b="0" dirty="0">
                          <a:latin typeface="Times New Roman" panose="02020603050405020304" pitchFamily="18" charset="0"/>
                          <a:cs typeface="Times New Roman" panose="02020603050405020304" pitchFamily="18" charset="0"/>
                        </a:rPr>
                        <a:t>Precision</a:t>
                      </a:r>
                    </a:p>
                  </a:txBody>
                  <a:tcPr/>
                </a:tc>
                <a:tc>
                  <a:txBody>
                    <a:bodyPr/>
                    <a:lstStyle/>
                    <a:p>
                      <a:pPr algn="ctr"/>
                      <a:r>
                        <a:rPr lang="en-US" b="0" dirty="0">
                          <a:latin typeface="Times New Roman" panose="02020603050405020304" pitchFamily="18" charset="0"/>
                          <a:cs typeface="Times New Roman" panose="02020603050405020304" pitchFamily="18" charset="0"/>
                        </a:rPr>
                        <a:t>Recall</a:t>
                      </a:r>
                    </a:p>
                  </a:txBody>
                  <a:tcPr/>
                </a:tc>
                <a:tc>
                  <a:txBody>
                    <a:bodyPr/>
                    <a:lstStyle/>
                    <a:p>
                      <a:pPr algn="ctr"/>
                      <a:r>
                        <a:rPr lang="en-US" b="0" dirty="0">
                          <a:latin typeface="Times New Roman" panose="02020603050405020304" pitchFamily="18" charset="0"/>
                          <a:cs typeface="Times New Roman" panose="02020603050405020304" pitchFamily="18" charset="0"/>
                        </a:rPr>
                        <a:t>F1-Score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’58’</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’47’</a:t>
                      </a:r>
                    </a:p>
                  </a:txBody>
                  <a:tcPr/>
                </a:tc>
                <a:extLst>
                  <a:ext uri="{0D108BD9-81ED-4DB2-BD59-A6C34878D82A}">
                    <a16:rowId xmlns:a16="http://schemas.microsoft.com/office/drawing/2014/main" val="4261729995"/>
                  </a:ext>
                </a:extLst>
              </a:tr>
              <a:tr h="370840">
                <a:tc>
                  <a:txBody>
                    <a:bodyPr/>
                    <a:lstStyle/>
                    <a:p>
                      <a:pPr algn="ctr"/>
                      <a:r>
                        <a:rPr lang="en-US" b="0" dirty="0">
                          <a:latin typeface="Times New Roman" panose="02020603050405020304" pitchFamily="18" charset="0"/>
                          <a:cs typeface="Times New Roman" panose="02020603050405020304" pitchFamily="18" charset="0"/>
                        </a:rPr>
                        <a:t>Title</a:t>
                      </a:r>
                    </a:p>
                  </a:txBody>
                  <a:tcPr/>
                </a:tc>
                <a:tc>
                  <a:txBody>
                    <a:bodyPr/>
                    <a:lstStyle/>
                    <a:p>
                      <a:pPr algn="ctr"/>
                      <a:r>
                        <a:rPr lang="en-US" b="0" dirty="0">
                          <a:latin typeface="Times New Roman" panose="02020603050405020304" pitchFamily="18" charset="0"/>
                          <a:cs typeface="Times New Roman" panose="02020603050405020304" pitchFamily="18" charset="0"/>
                        </a:rPr>
                        <a:t>49%</a:t>
                      </a:r>
                    </a:p>
                  </a:txBody>
                  <a:tcPr/>
                </a:tc>
                <a:tc>
                  <a:txBody>
                    <a:bodyPr/>
                    <a:lstStyle/>
                    <a:p>
                      <a:pPr algn="ctr"/>
                      <a:r>
                        <a:rPr lang="en-US" b="0" dirty="0">
                          <a:latin typeface="Times New Roman" panose="02020603050405020304" pitchFamily="18" charset="0"/>
                          <a:cs typeface="Times New Roman" panose="02020603050405020304" pitchFamily="18" charset="0"/>
                        </a:rPr>
                        <a:t>24%</a:t>
                      </a:r>
                    </a:p>
                  </a:txBody>
                  <a:tcPr/>
                </a:tc>
                <a:tc>
                  <a:txBody>
                    <a:bodyPr/>
                    <a:lstStyle/>
                    <a:p>
                      <a:pPr algn="ctr"/>
                      <a:r>
                        <a:rPr lang="en-US" b="0" dirty="0">
                          <a:latin typeface="Times New Roman" panose="02020603050405020304" pitchFamily="18" charset="0"/>
                          <a:cs typeface="Times New Roman" panose="02020603050405020304" pitchFamily="18" charset="0"/>
                        </a:rPr>
                        <a:t>78%</a:t>
                      </a:r>
                    </a:p>
                  </a:txBody>
                  <a:tcPr/>
                </a:tc>
                <a:tc>
                  <a:txBody>
                    <a:bodyPr/>
                    <a:lstStyle/>
                    <a:p>
                      <a:pPr algn="ctr"/>
                      <a:r>
                        <a:rPr lang="en-US" b="0" dirty="0">
                          <a:latin typeface="Times New Roman" panose="02020603050405020304" pitchFamily="18" charset="0"/>
                          <a:cs typeface="Times New Roman" panose="02020603050405020304" pitchFamily="18" charset="0"/>
                        </a:rPr>
                        <a:t>37%</a:t>
                      </a:r>
                    </a:p>
                  </a:txBody>
                  <a:tcPr/>
                </a:tc>
                <a:tc>
                  <a:txBody>
                    <a:bodyPr/>
                    <a:lstStyle/>
                    <a:p>
                      <a:pPr algn="ctr"/>
                      <a:r>
                        <a:rPr lang="en-US" b="0" dirty="0">
                          <a:latin typeface="Times New Roman" panose="02020603050405020304" pitchFamily="18" charset="0"/>
                          <a:cs typeface="Times New Roman" panose="02020603050405020304" pitchFamily="18" charset="0"/>
                        </a:rPr>
                        <a:t>249</a:t>
                      </a:r>
                    </a:p>
                  </a:txBody>
                  <a:tcPr/>
                </a:tc>
                <a:tc>
                  <a:txBody>
                    <a:bodyPr/>
                    <a:lstStyle/>
                    <a:p>
                      <a:pPr algn="ctr"/>
                      <a:r>
                        <a:rPr lang="en-US" b="0" dirty="0">
                          <a:latin typeface="Times New Roman" panose="02020603050405020304" pitchFamily="18" charset="0"/>
                          <a:cs typeface="Times New Roman" panose="02020603050405020304" pitchFamily="18" charset="0"/>
                        </a:rPr>
                        <a:t>151</a:t>
                      </a:r>
                    </a:p>
                  </a:txBody>
                  <a:tcPr/>
                </a:tc>
                <a:extLst>
                  <a:ext uri="{0D108BD9-81ED-4DB2-BD59-A6C34878D82A}">
                    <a16:rowId xmlns:a16="http://schemas.microsoft.com/office/drawing/2014/main" val="1335220462"/>
                  </a:ext>
                </a:extLst>
              </a:tr>
            </a:tbl>
          </a:graphicData>
        </a:graphic>
      </p:graphicFrame>
    </p:spTree>
    <p:extLst>
      <p:ext uri="{BB962C8B-B14F-4D97-AF65-F5344CB8AC3E}">
        <p14:creationId xmlns:p14="http://schemas.microsoft.com/office/powerpoint/2010/main" val="6132971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results</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Results for k = 20 shot learning:</a:t>
            </a:r>
          </a:p>
          <a:p>
            <a:endParaRPr lang="en-US" sz="1800" dirty="0"/>
          </a:p>
          <a:p>
            <a:endParaRPr lang="en-US" sz="1800" dirty="0"/>
          </a:p>
          <a:p>
            <a:endParaRPr lang="en-US" sz="1800" dirty="0"/>
          </a:p>
          <a:p>
            <a:endParaRPr lang="en-US" sz="1800" dirty="0"/>
          </a:p>
          <a:p>
            <a:endParaRPr lang="en-US" sz="1800" dirty="0"/>
          </a:p>
          <a:p>
            <a:r>
              <a:rPr lang="en-US" sz="1800" dirty="0"/>
              <a:t>The shown results is for first 400 entities in test data.</a:t>
            </a:r>
          </a:p>
        </p:txBody>
      </p:sp>
      <p:graphicFrame>
        <p:nvGraphicFramePr>
          <p:cNvPr id="4" name="Table 3">
            <a:extLst>
              <a:ext uri="{FF2B5EF4-FFF2-40B4-BE49-F238E27FC236}">
                <a16:creationId xmlns:a16="http://schemas.microsoft.com/office/drawing/2014/main" id="{E057B9CF-2B70-271B-DE42-F092AD9E0CC4}"/>
              </a:ext>
            </a:extLst>
          </p:cNvPr>
          <p:cNvGraphicFramePr>
            <a:graphicFrameLocks noGrp="1"/>
          </p:cNvGraphicFramePr>
          <p:nvPr>
            <p:extLst>
              <p:ext uri="{D42A27DB-BD31-4B8C-83A1-F6EECF244321}">
                <p14:modId xmlns:p14="http://schemas.microsoft.com/office/powerpoint/2010/main" val="1955283882"/>
              </p:ext>
            </p:extLst>
          </p:nvPr>
        </p:nvGraphicFramePr>
        <p:xfrm>
          <a:off x="2031999" y="2631593"/>
          <a:ext cx="8128001" cy="741680"/>
        </p:xfrm>
        <a:graphic>
          <a:graphicData uri="http://schemas.openxmlformats.org/drawingml/2006/table">
            <a:tbl>
              <a:tblPr firstRow="1" bandRow="1">
                <a:tableStyleId>{D7AC3CCA-C797-4891-BE02-D94E43425B78}</a:tableStyleId>
              </a:tblPr>
              <a:tblGrid>
                <a:gridCol w="1161143">
                  <a:extLst>
                    <a:ext uri="{9D8B030D-6E8A-4147-A177-3AD203B41FA5}">
                      <a16:colId xmlns:a16="http://schemas.microsoft.com/office/drawing/2014/main" val="252588881"/>
                    </a:ext>
                  </a:extLst>
                </a:gridCol>
                <a:gridCol w="1161143">
                  <a:extLst>
                    <a:ext uri="{9D8B030D-6E8A-4147-A177-3AD203B41FA5}">
                      <a16:colId xmlns:a16="http://schemas.microsoft.com/office/drawing/2014/main" val="1729950084"/>
                    </a:ext>
                  </a:extLst>
                </a:gridCol>
                <a:gridCol w="1161143">
                  <a:extLst>
                    <a:ext uri="{9D8B030D-6E8A-4147-A177-3AD203B41FA5}">
                      <a16:colId xmlns:a16="http://schemas.microsoft.com/office/drawing/2014/main" val="483548369"/>
                    </a:ext>
                  </a:extLst>
                </a:gridCol>
                <a:gridCol w="1161143">
                  <a:extLst>
                    <a:ext uri="{9D8B030D-6E8A-4147-A177-3AD203B41FA5}">
                      <a16:colId xmlns:a16="http://schemas.microsoft.com/office/drawing/2014/main" val="617316006"/>
                    </a:ext>
                  </a:extLst>
                </a:gridCol>
                <a:gridCol w="1161143">
                  <a:extLst>
                    <a:ext uri="{9D8B030D-6E8A-4147-A177-3AD203B41FA5}">
                      <a16:colId xmlns:a16="http://schemas.microsoft.com/office/drawing/2014/main" val="3890891965"/>
                    </a:ext>
                  </a:extLst>
                </a:gridCol>
                <a:gridCol w="1161143">
                  <a:extLst>
                    <a:ext uri="{9D8B030D-6E8A-4147-A177-3AD203B41FA5}">
                      <a16:colId xmlns:a16="http://schemas.microsoft.com/office/drawing/2014/main" val="464773494"/>
                    </a:ext>
                  </a:extLst>
                </a:gridCol>
                <a:gridCol w="1161143">
                  <a:extLst>
                    <a:ext uri="{9D8B030D-6E8A-4147-A177-3AD203B41FA5}">
                      <a16:colId xmlns:a16="http://schemas.microsoft.com/office/drawing/2014/main" val="1231228651"/>
                    </a:ext>
                  </a:extLst>
                </a:gridCol>
              </a:tblGrid>
              <a:tr h="370840">
                <a:tc>
                  <a:txBody>
                    <a:bodyPr/>
                    <a:lstStyle/>
                    <a:p>
                      <a:pPr algn="ctr"/>
                      <a:r>
                        <a:rPr lang="en-US" b="0" dirty="0">
                          <a:latin typeface="Times New Roman" panose="02020603050405020304" pitchFamily="18" charset="0"/>
                          <a:cs typeface="Times New Roman" panose="02020603050405020304" pitchFamily="18" charset="0"/>
                        </a:rPr>
                        <a:t>K = 20</a:t>
                      </a:r>
                    </a:p>
                  </a:txBody>
                  <a:tcPr/>
                </a:tc>
                <a:tc>
                  <a:txBody>
                    <a:bodyPr/>
                    <a:lstStyle/>
                    <a:p>
                      <a:pPr algn="ctr"/>
                      <a:r>
                        <a:rPr lang="en-US" b="0" dirty="0">
                          <a:latin typeface="Times New Roman" panose="02020603050405020304" pitchFamily="18" charset="0"/>
                          <a:cs typeface="Times New Roman" panose="02020603050405020304" pitchFamily="18" charset="0"/>
                        </a:rPr>
                        <a:t>Accuracy</a:t>
                      </a:r>
                    </a:p>
                  </a:txBody>
                  <a:tcPr/>
                </a:tc>
                <a:tc>
                  <a:txBody>
                    <a:bodyPr/>
                    <a:lstStyle/>
                    <a:p>
                      <a:pPr algn="ctr"/>
                      <a:r>
                        <a:rPr lang="en-US" b="0" dirty="0">
                          <a:latin typeface="Times New Roman" panose="02020603050405020304" pitchFamily="18" charset="0"/>
                          <a:cs typeface="Times New Roman" panose="02020603050405020304" pitchFamily="18" charset="0"/>
                        </a:rPr>
                        <a:t>Precision</a:t>
                      </a:r>
                    </a:p>
                  </a:txBody>
                  <a:tcPr/>
                </a:tc>
                <a:tc>
                  <a:txBody>
                    <a:bodyPr/>
                    <a:lstStyle/>
                    <a:p>
                      <a:pPr algn="ctr"/>
                      <a:r>
                        <a:rPr lang="en-US" b="0" dirty="0">
                          <a:latin typeface="Times New Roman" panose="02020603050405020304" pitchFamily="18" charset="0"/>
                          <a:cs typeface="Times New Roman" panose="02020603050405020304" pitchFamily="18" charset="0"/>
                        </a:rPr>
                        <a:t>Recall</a:t>
                      </a:r>
                    </a:p>
                  </a:txBody>
                  <a:tcPr/>
                </a:tc>
                <a:tc>
                  <a:txBody>
                    <a:bodyPr/>
                    <a:lstStyle/>
                    <a:p>
                      <a:pPr algn="ctr"/>
                      <a:r>
                        <a:rPr lang="en-US" b="0" dirty="0">
                          <a:latin typeface="Times New Roman" panose="02020603050405020304" pitchFamily="18" charset="0"/>
                          <a:cs typeface="Times New Roman" panose="02020603050405020304" pitchFamily="18" charset="0"/>
                        </a:rPr>
                        <a:t>F1-Score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’58’</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’47’</a:t>
                      </a:r>
                    </a:p>
                  </a:txBody>
                  <a:tcPr/>
                </a:tc>
                <a:extLst>
                  <a:ext uri="{0D108BD9-81ED-4DB2-BD59-A6C34878D82A}">
                    <a16:rowId xmlns:a16="http://schemas.microsoft.com/office/drawing/2014/main" val="4261729995"/>
                  </a:ext>
                </a:extLst>
              </a:tr>
              <a:tr h="370840">
                <a:tc>
                  <a:txBody>
                    <a:bodyPr/>
                    <a:lstStyle/>
                    <a:p>
                      <a:pPr algn="ctr"/>
                      <a:r>
                        <a:rPr lang="en-US" b="0" dirty="0">
                          <a:latin typeface="Times New Roman" panose="02020603050405020304" pitchFamily="18" charset="0"/>
                          <a:cs typeface="Times New Roman" panose="02020603050405020304" pitchFamily="18" charset="0"/>
                        </a:rPr>
                        <a:t>Title</a:t>
                      </a:r>
                    </a:p>
                  </a:txBody>
                  <a:tcPr/>
                </a:tc>
                <a:tc>
                  <a:txBody>
                    <a:bodyPr/>
                    <a:lstStyle/>
                    <a:p>
                      <a:pPr algn="ctr"/>
                      <a:r>
                        <a:rPr lang="en-US" b="0" dirty="0">
                          <a:latin typeface="Times New Roman" panose="02020603050405020304" pitchFamily="18" charset="0"/>
                          <a:cs typeface="Times New Roman" panose="02020603050405020304" pitchFamily="18" charset="0"/>
                        </a:rPr>
                        <a:t>48%</a:t>
                      </a:r>
                    </a:p>
                  </a:txBody>
                  <a:tcPr/>
                </a:tc>
                <a:tc>
                  <a:txBody>
                    <a:bodyPr/>
                    <a:lstStyle/>
                    <a:p>
                      <a:pPr algn="ctr"/>
                      <a:r>
                        <a:rPr lang="en-US" b="0" dirty="0">
                          <a:latin typeface="Times New Roman" panose="02020603050405020304" pitchFamily="18" charset="0"/>
                          <a:cs typeface="Times New Roman" panose="02020603050405020304" pitchFamily="18" charset="0"/>
                        </a:rPr>
                        <a:t>23%</a:t>
                      </a:r>
                    </a:p>
                  </a:txBody>
                  <a:tcPr/>
                </a:tc>
                <a:tc>
                  <a:txBody>
                    <a:bodyPr/>
                    <a:lstStyle/>
                    <a:p>
                      <a:pPr algn="ctr"/>
                      <a:r>
                        <a:rPr lang="en-US" b="0" dirty="0">
                          <a:latin typeface="Times New Roman" panose="02020603050405020304" pitchFamily="18" charset="0"/>
                          <a:cs typeface="Times New Roman" panose="02020603050405020304" pitchFamily="18" charset="0"/>
                        </a:rPr>
                        <a:t>71%</a:t>
                      </a:r>
                    </a:p>
                  </a:txBody>
                  <a:tcPr/>
                </a:tc>
                <a:tc>
                  <a:txBody>
                    <a:bodyPr/>
                    <a:lstStyle/>
                    <a:p>
                      <a:pPr algn="ctr"/>
                      <a:r>
                        <a:rPr lang="en-US" b="0" dirty="0">
                          <a:latin typeface="Times New Roman" panose="02020603050405020304" pitchFamily="18" charset="0"/>
                          <a:cs typeface="Times New Roman" panose="02020603050405020304" pitchFamily="18" charset="0"/>
                        </a:rPr>
                        <a:t>34%</a:t>
                      </a:r>
                    </a:p>
                  </a:txBody>
                  <a:tcPr/>
                </a:tc>
                <a:tc>
                  <a:txBody>
                    <a:bodyPr/>
                    <a:lstStyle/>
                    <a:p>
                      <a:pPr algn="ctr"/>
                      <a:r>
                        <a:rPr lang="en-US" b="0" dirty="0">
                          <a:latin typeface="Times New Roman" panose="02020603050405020304" pitchFamily="18" charset="0"/>
                          <a:cs typeface="Times New Roman" panose="02020603050405020304" pitchFamily="18" charset="0"/>
                        </a:rPr>
                        <a:t>242</a:t>
                      </a:r>
                    </a:p>
                  </a:txBody>
                  <a:tcPr/>
                </a:tc>
                <a:tc>
                  <a:txBody>
                    <a:bodyPr/>
                    <a:lstStyle/>
                    <a:p>
                      <a:pPr algn="ctr"/>
                      <a:r>
                        <a:rPr lang="en-US" b="0" dirty="0">
                          <a:latin typeface="Times New Roman" panose="02020603050405020304" pitchFamily="18" charset="0"/>
                          <a:cs typeface="Times New Roman" panose="02020603050405020304" pitchFamily="18" charset="0"/>
                        </a:rPr>
                        <a:t>158</a:t>
                      </a:r>
                    </a:p>
                  </a:txBody>
                  <a:tcPr/>
                </a:tc>
                <a:extLst>
                  <a:ext uri="{0D108BD9-81ED-4DB2-BD59-A6C34878D82A}">
                    <a16:rowId xmlns:a16="http://schemas.microsoft.com/office/drawing/2014/main" val="1335220462"/>
                  </a:ext>
                </a:extLst>
              </a:tr>
            </a:tbl>
          </a:graphicData>
        </a:graphic>
      </p:graphicFrame>
    </p:spTree>
    <p:extLst>
      <p:ext uri="{BB962C8B-B14F-4D97-AF65-F5344CB8AC3E}">
        <p14:creationId xmlns:p14="http://schemas.microsoft.com/office/powerpoint/2010/main" val="17391084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results</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Results for k = 50 shot learning:</a:t>
            </a:r>
          </a:p>
          <a:p>
            <a:endParaRPr lang="en-US" sz="1800" dirty="0"/>
          </a:p>
          <a:p>
            <a:endParaRPr lang="en-US" sz="1800" dirty="0"/>
          </a:p>
          <a:p>
            <a:endParaRPr lang="en-US" sz="1800" dirty="0"/>
          </a:p>
          <a:p>
            <a:endParaRPr lang="en-US" sz="1800" dirty="0"/>
          </a:p>
          <a:p>
            <a:endParaRPr lang="en-US" sz="1800" dirty="0"/>
          </a:p>
          <a:p>
            <a:r>
              <a:rPr lang="en-US" sz="1800" dirty="0"/>
              <a:t>The shown results is for first 400 entities in test data.</a:t>
            </a:r>
          </a:p>
          <a:p>
            <a:r>
              <a:rPr lang="en-US" sz="1800" dirty="0"/>
              <a:t>Highest number of ’47’ predicted!</a:t>
            </a:r>
          </a:p>
        </p:txBody>
      </p:sp>
      <p:graphicFrame>
        <p:nvGraphicFramePr>
          <p:cNvPr id="4" name="Table 3">
            <a:extLst>
              <a:ext uri="{FF2B5EF4-FFF2-40B4-BE49-F238E27FC236}">
                <a16:creationId xmlns:a16="http://schemas.microsoft.com/office/drawing/2014/main" id="{E057B9CF-2B70-271B-DE42-F092AD9E0CC4}"/>
              </a:ext>
            </a:extLst>
          </p:cNvPr>
          <p:cNvGraphicFramePr>
            <a:graphicFrameLocks noGrp="1"/>
          </p:cNvGraphicFramePr>
          <p:nvPr>
            <p:extLst>
              <p:ext uri="{D42A27DB-BD31-4B8C-83A1-F6EECF244321}">
                <p14:modId xmlns:p14="http://schemas.microsoft.com/office/powerpoint/2010/main" val="4135865293"/>
              </p:ext>
            </p:extLst>
          </p:nvPr>
        </p:nvGraphicFramePr>
        <p:xfrm>
          <a:off x="2031999" y="2631593"/>
          <a:ext cx="8128001" cy="741680"/>
        </p:xfrm>
        <a:graphic>
          <a:graphicData uri="http://schemas.openxmlformats.org/drawingml/2006/table">
            <a:tbl>
              <a:tblPr firstRow="1" bandRow="1">
                <a:tableStyleId>{D7AC3CCA-C797-4891-BE02-D94E43425B78}</a:tableStyleId>
              </a:tblPr>
              <a:tblGrid>
                <a:gridCol w="1161143">
                  <a:extLst>
                    <a:ext uri="{9D8B030D-6E8A-4147-A177-3AD203B41FA5}">
                      <a16:colId xmlns:a16="http://schemas.microsoft.com/office/drawing/2014/main" val="252588881"/>
                    </a:ext>
                  </a:extLst>
                </a:gridCol>
                <a:gridCol w="1161143">
                  <a:extLst>
                    <a:ext uri="{9D8B030D-6E8A-4147-A177-3AD203B41FA5}">
                      <a16:colId xmlns:a16="http://schemas.microsoft.com/office/drawing/2014/main" val="1729950084"/>
                    </a:ext>
                  </a:extLst>
                </a:gridCol>
                <a:gridCol w="1161143">
                  <a:extLst>
                    <a:ext uri="{9D8B030D-6E8A-4147-A177-3AD203B41FA5}">
                      <a16:colId xmlns:a16="http://schemas.microsoft.com/office/drawing/2014/main" val="483548369"/>
                    </a:ext>
                  </a:extLst>
                </a:gridCol>
                <a:gridCol w="1161143">
                  <a:extLst>
                    <a:ext uri="{9D8B030D-6E8A-4147-A177-3AD203B41FA5}">
                      <a16:colId xmlns:a16="http://schemas.microsoft.com/office/drawing/2014/main" val="617316006"/>
                    </a:ext>
                  </a:extLst>
                </a:gridCol>
                <a:gridCol w="1161143">
                  <a:extLst>
                    <a:ext uri="{9D8B030D-6E8A-4147-A177-3AD203B41FA5}">
                      <a16:colId xmlns:a16="http://schemas.microsoft.com/office/drawing/2014/main" val="3890891965"/>
                    </a:ext>
                  </a:extLst>
                </a:gridCol>
                <a:gridCol w="1161143">
                  <a:extLst>
                    <a:ext uri="{9D8B030D-6E8A-4147-A177-3AD203B41FA5}">
                      <a16:colId xmlns:a16="http://schemas.microsoft.com/office/drawing/2014/main" val="464773494"/>
                    </a:ext>
                  </a:extLst>
                </a:gridCol>
                <a:gridCol w="1161143">
                  <a:extLst>
                    <a:ext uri="{9D8B030D-6E8A-4147-A177-3AD203B41FA5}">
                      <a16:colId xmlns:a16="http://schemas.microsoft.com/office/drawing/2014/main" val="1231228651"/>
                    </a:ext>
                  </a:extLst>
                </a:gridCol>
              </a:tblGrid>
              <a:tr h="370840">
                <a:tc>
                  <a:txBody>
                    <a:bodyPr/>
                    <a:lstStyle/>
                    <a:p>
                      <a:pPr algn="ctr"/>
                      <a:r>
                        <a:rPr lang="en-US" b="0" dirty="0">
                          <a:latin typeface="Times New Roman" panose="02020603050405020304" pitchFamily="18" charset="0"/>
                          <a:cs typeface="Times New Roman" panose="02020603050405020304" pitchFamily="18" charset="0"/>
                        </a:rPr>
                        <a:t>K = 50</a:t>
                      </a:r>
                    </a:p>
                  </a:txBody>
                  <a:tcPr/>
                </a:tc>
                <a:tc>
                  <a:txBody>
                    <a:bodyPr/>
                    <a:lstStyle/>
                    <a:p>
                      <a:pPr algn="ctr"/>
                      <a:r>
                        <a:rPr lang="en-US" b="0" dirty="0">
                          <a:latin typeface="Times New Roman" panose="02020603050405020304" pitchFamily="18" charset="0"/>
                          <a:cs typeface="Times New Roman" panose="02020603050405020304" pitchFamily="18" charset="0"/>
                        </a:rPr>
                        <a:t>Accuracy</a:t>
                      </a:r>
                    </a:p>
                  </a:txBody>
                  <a:tcPr/>
                </a:tc>
                <a:tc>
                  <a:txBody>
                    <a:bodyPr/>
                    <a:lstStyle/>
                    <a:p>
                      <a:pPr algn="ctr"/>
                      <a:r>
                        <a:rPr lang="en-US" b="0" dirty="0">
                          <a:latin typeface="Times New Roman" panose="02020603050405020304" pitchFamily="18" charset="0"/>
                          <a:cs typeface="Times New Roman" panose="02020603050405020304" pitchFamily="18" charset="0"/>
                        </a:rPr>
                        <a:t>Precision</a:t>
                      </a:r>
                    </a:p>
                  </a:txBody>
                  <a:tcPr/>
                </a:tc>
                <a:tc>
                  <a:txBody>
                    <a:bodyPr/>
                    <a:lstStyle/>
                    <a:p>
                      <a:pPr algn="ctr"/>
                      <a:r>
                        <a:rPr lang="en-US" b="0" dirty="0">
                          <a:latin typeface="Times New Roman" panose="02020603050405020304" pitchFamily="18" charset="0"/>
                          <a:cs typeface="Times New Roman" panose="02020603050405020304" pitchFamily="18" charset="0"/>
                        </a:rPr>
                        <a:t>Recall</a:t>
                      </a:r>
                    </a:p>
                  </a:txBody>
                  <a:tcPr/>
                </a:tc>
                <a:tc>
                  <a:txBody>
                    <a:bodyPr/>
                    <a:lstStyle/>
                    <a:p>
                      <a:pPr algn="ctr"/>
                      <a:r>
                        <a:rPr lang="en-US" b="0" dirty="0">
                          <a:latin typeface="Times New Roman" panose="02020603050405020304" pitchFamily="18" charset="0"/>
                          <a:cs typeface="Times New Roman" panose="02020603050405020304" pitchFamily="18" charset="0"/>
                        </a:rPr>
                        <a:t>F1-Score</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’58’</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dirty="0">
                          <a:latin typeface="Times New Roman" panose="02020603050405020304" pitchFamily="18" charset="0"/>
                          <a:cs typeface="Times New Roman" panose="02020603050405020304" pitchFamily="18" charset="0"/>
                        </a:rPr>
                        <a:t># of ’47’</a:t>
                      </a:r>
                    </a:p>
                  </a:txBody>
                  <a:tcPr/>
                </a:tc>
                <a:extLst>
                  <a:ext uri="{0D108BD9-81ED-4DB2-BD59-A6C34878D82A}">
                    <a16:rowId xmlns:a16="http://schemas.microsoft.com/office/drawing/2014/main" val="4261729995"/>
                  </a:ext>
                </a:extLst>
              </a:tr>
              <a:tr h="370840">
                <a:tc>
                  <a:txBody>
                    <a:bodyPr/>
                    <a:lstStyle/>
                    <a:p>
                      <a:pPr algn="ctr"/>
                      <a:r>
                        <a:rPr lang="en-US" b="0" dirty="0">
                          <a:latin typeface="Times New Roman" panose="02020603050405020304" pitchFamily="18" charset="0"/>
                          <a:cs typeface="Times New Roman" panose="02020603050405020304" pitchFamily="18" charset="0"/>
                        </a:rPr>
                        <a:t>Title</a:t>
                      </a:r>
                    </a:p>
                  </a:txBody>
                  <a:tcPr/>
                </a:tc>
                <a:tc>
                  <a:txBody>
                    <a:bodyPr/>
                    <a:lstStyle/>
                    <a:p>
                      <a:pPr algn="ctr"/>
                      <a:r>
                        <a:rPr lang="en-US" b="0" dirty="0">
                          <a:latin typeface="Times New Roman" panose="02020603050405020304" pitchFamily="18" charset="0"/>
                          <a:cs typeface="Times New Roman" panose="02020603050405020304" pitchFamily="18" charset="0"/>
                        </a:rPr>
                        <a:t>57%</a:t>
                      </a:r>
                    </a:p>
                  </a:txBody>
                  <a:tcPr/>
                </a:tc>
                <a:tc>
                  <a:txBody>
                    <a:bodyPr/>
                    <a:lstStyle/>
                    <a:p>
                      <a:pPr algn="ctr"/>
                      <a:r>
                        <a:rPr lang="en-US" b="0" dirty="0">
                          <a:latin typeface="Times New Roman" panose="02020603050405020304" pitchFamily="18" charset="0"/>
                          <a:cs typeface="Times New Roman" panose="02020603050405020304" pitchFamily="18" charset="0"/>
                        </a:rPr>
                        <a:t>25%</a:t>
                      </a:r>
                    </a:p>
                  </a:txBody>
                  <a:tcPr/>
                </a:tc>
                <a:tc>
                  <a:txBody>
                    <a:bodyPr/>
                    <a:lstStyle/>
                    <a:p>
                      <a:pPr algn="ctr"/>
                      <a:r>
                        <a:rPr lang="en-US" b="0" dirty="0">
                          <a:latin typeface="Times New Roman" panose="02020603050405020304" pitchFamily="18" charset="0"/>
                          <a:cs typeface="Times New Roman" panose="02020603050405020304" pitchFamily="18" charset="0"/>
                        </a:rPr>
                        <a:t>61%</a:t>
                      </a:r>
                    </a:p>
                  </a:txBody>
                  <a:tcPr/>
                </a:tc>
                <a:tc>
                  <a:txBody>
                    <a:bodyPr/>
                    <a:lstStyle/>
                    <a:p>
                      <a:pPr algn="ctr"/>
                      <a:r>
                        <a:rPr lang="en-US" b="0" dirty="0">
                          <a:latin typeface="Times New Roman" panose="02020603050405020304" pitchFamily="18" charset="0"/>
                          <a:cs typeface="Times New Roman" panose="02020603050405020304" pitchFamily="18" charset="0"/>
                        </a:rPr>
                        <a:t>35%</a:t>
                      </a:r>
                    </a:p>
                  </a:txBody>
                  <a:tcPr/>
                </a:tc>
                <a:tc>
                  <a:txBody>
                    <a:bodyPr/>
                    <a:lstStyle/>
                    <a:p>
                      <a:pPr algn="ctr"/>
                      <a:r>
                        <a:rPr lang="en-US" b="0" dirty="0">
                          <a:latin typeface="Times New Roman" panose="02020603050405020304" pitchFamily="18" charset="0"/>
                          <a:cs typeface="Times New Roman" panose="02020603050405020304" pitchFamily="18" charset="0"/>
                        </a:rPr>
                        <a:t>188</a:t>
                      </a:r>
                    </a:p>
                  </a:txBody>
                  <a:tcPr/>
                </a:tc>
                <a:tc>
                  <a:txBody>
                    <a:bodyPr/>
                    <a:lstStyle/>
                    <a:p>
                      <a:pPr algn="ctr"/>
                      <a:r>
                        <a:rPr lang="en-US" b="0" dirty="0">
                          <a:latin typeface="Times New Roman" panose="02020603050405020304" pitchFamily="18" charset="0"/>
                          <a:cs typeface="Times New Roman" panose="02020603050405020304" pitchFamily="18" charset="0"/>
                        </a:rPr>
                        <a:t>212</a:t>
                      </a:r>
                    </a:p>
                  </a:txBody>
                  <a:tcPr/>
                </a:tc>
                <a:extLst>
                  <a:ext uri="{0D108BD9-81ED-4DB2-BD59-A6C34878D82A}">
                    <a16:rowId xmlns:a16="http://schemas.microsoft.com/office/drawing/2014/main" val="1335220462"/>
                  </a:ext>
                </a:extLst>
              </a:tr>
            </a:tbl>
          </a:graphicData>
        </a:graphic>
      </p:graphicFrame>
    </p:spTree>
    <p:extLst>
      <p:ext uri="{BB962C8B-B14F-4D97-AF65-F5344CB8AC3E}">
        <p14:creationId xmlns:p14="http://schemas.microsoft.com/office/powerpoint/2010/main" val="39750737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results</a:t>
            </a:r>
          </a:p>
        </p:txBody>
      </p:sp>
      <p:graphicFrame>
        <p:nvGraphicFramePr>
          <p:cNvPr id="9" name="Chart 8">
            <a:extLst>
              <a:ext uri="{FF2B5EF4-FFF2-40B4-BE49-F238E27FC236}">
                <a16:creationId xmlns:a16="http://schemas.microsoft.com/office/drawing/2014/main" id="{F697932A-5F67-F134-D770-F61FC221AFDC}"/>
              </a:ext>
            </a:extLst>
          </p:cNvPr>
          <p:cNvGraphicFramePr/>
          <p:nvPr>
            <p:extLst>
              <p:ext uri="{D42A27DB-BD31-4B8C-83A1-F6EECF244321}">
                <p14:modId xmlns:p14="http://schemas.microsoft.com/office/powerpoint/2010/main" val="287775639"/>
              </p:ext>
            </p:extLst>
          </p:nvPr>
        </p:nvGraphicFramePr>
        <p:xfrm>
          <a:off x="2586216" y="1478165"/>
          <a:ext cx="7019567" cy="51701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685325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Symbol tuning results</a:t>
            </a:r>
          </a:p>
        </p:txBody>
      </p:sp>
      <p:graphicFrame>
        <p:nvGraphicFramePr>
          <p:cNvPr id="9" name="Chart 8">
            <a:extLst>
              <a:ext uri="{FF2B5EF4-FFF2-40B4-BE49-F238E27FC236}">
                <a16:creationId xmlns:a16="http://schemas.microsoft.com/office/drawing/2014/main" id="{F697932A-5F67-F134-D770-F61FC221AFDC}"/>
              </a:ext>
            </a:extLst>
          </p:cNvPr>
          <p:cNvGraphicFramePr/>
          <p:nvPr>
            <p:extLst>
              <p:ext uri="{D42A27DB-BD31-4B8C-83A1-F6EECF244321}">
                <p14:modId xmlns:p14="http://schemas.microsoft.com/office/powerpoint/2010/main" val="2278518169"/>
              </p:ext>
            </p:extLst>
          </p:nvPr>
        </p:nvGraphicFramePr>
        <p:xfrm>
          <a:off x="2586216" y="1478165"/>
          <a:ext cx="7019567" cy="517018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5188523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Flipped-label ICL</a:t>
            </a:r>
          </a:p>
        </p:txBody>
      </p:sp>
      <p:pic>
        <p:nvPicPr>
          <p:cNvPr id="4" name="Picture 3">
            <a:extLst>
              <a:ext uri="{FF2B5EF4-FFF2-40B4-BE49-F238E27FC236}">
                <a16:creationId xmlns:a16="http://schemas.microsoft.com/office/drawing/2014/main" id="{E0B04E4C-B3FA-8B96-5E08-A9A1088DFF18}"/>
              </a:ext>
            </a:extLst>
          </p:cNvPr>
          <p:cNvPicPr>
            <a:picLocks noChangeAspect="1"/>
          </p:cNvPicPr>
          <p:nvPr/>
        </p:nvPicPr>
        <p:blipFill>
          <a:blip r:embed="rId2"/>
          <a:stretch>
            <a:fillRect/>
          </a:stretch>
        </p:blipFill>
        <p:spPr>
          <a:xfrm>
            <a:off x="1192823" y="1690688"/>
            <a:ext cx="9806354" cy="4202035"/>
          </a:xfrm>
          <a:prstGeom prst="rect">
            <a:avLst/>
          </a:prstGeom>
        </p:spPr>
      </p:pic>
    </p:spTree>
    <p:extLst>
      <p:ext uri="{BB962C8B-B14F-4D97-AF65-F5344CB8AC3E}">
        <p14:creationId xmlns:p14="http://schemas.microsoft.com/office/powerpoint/2010/main" val="2120990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Flipped-label ICL</a:t>
            </a:r>
          </a:p>
        </p:txBody>
      </p:sp>
      <p:pic>
        <p:nvPicPr>
          <p:cNvPr id="5" name="Picture 4">
            <a:extLst>
              <a:ext uri="{FF2B5EF4-FFF2-40B4-BE49-F238E27FC236}">
                <a16:creationId xmlns:a16="http://schemas.microsoft.com/office/drawing/2014/main" id="{E3B06370-28D4-413F-B9D4-94CCB70BBA3E}"/>
              </a:ext>
            </a:extLst>
          </p:cNvPr>
          <p:cNvPicPr>
            <a:picLocks noChangeAspect="1"/>
          </p:cNvPicPr>
          <p:nvPr/>
        </p:nvPicPr>
        <p:blipFill>
          <a:blip r:embed="rId2"/>
          <a:stretch>
            <a:fillRect/>
          </a:stretch>
        </p:blipFill>
        <p:spPr>
          <a:xfrm>
            <a:off x="779584" y="1802008"/>
            <a:ext cx="10632831" cy="3253984"/>
          </a:xfrm>
          <a:prstGeom prst="rect">
            <a:avLst/>
          </a:prstGeom>
        </p:spPr>
      </p:pic>
    </p:spTree>
    <p:extLst>
      <p:ext uri="{BB962C8B-B14F-4D97-AF65-F5344CB8AC3E}">
        <p14:creationId xmlns:p14="http://schemas.microsoft.com/office/powerpoint/2010/main" val="1549784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In-Context Learning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What about ICL PROMPT content overrides?</a:t>
            </a:r>
          </a:p>
          <a:p>
            <a:endParaRPr lang="en-US" sz="1800" dirty="0"/>
          </a:p>
          <a:p>
            <a:r>
              <a:rPr lang="en-US" sz="1800" dirty="0"/>
              <a:t>Weights			vs		Activations</a:t>
            </a:r>
          </a:p>
          <a:p>
            <a:r>
              <a:rPr lang="en-US" sz="1800" dirty="0"/>
              <a:t>Fine-tuning 			vs		Prompt-tuning</a:t>
            </a:r>
          </a:p>
          <a:p>
            <a:endParaRPr lang="en-US" sz="1800" dirty="0"/>
          </a:p>
          <a:p>
            <a:endParaRPr lang="en-US" sz="1800" dirty="0"/>
          </a:p>
          <a:p>
            <a:r>
              <a:rPr lang="en-US" sz="1800" dirty="0"/>
              <a:t>What about combination of two approaches?</a:t>
            </a:r>
            <a:endParaRPr lang="en-US" sz="1000" dirty="0"/>
          </a:p>
        </p:txBody>
      </p:sp>
    </p:spTree>
    <p:extLst>
      <p:ext uri="{BB962C8B-B14F-4D97-AF65-F5344CB8AC3E}">
        <p14:creationId xmlns:p14="http://schemas.microsoft.com/office/powerpoint/2010/main" val="8347295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In-Context Learning</a:t>
            </a:r>
          </a:p>
        </p:txBody>
      </p:sp>
      <p:sp>
        <p:nvSpPr>
          <p:cNvPr id="3" name="Content Placeholder 2">
            <a:extLst>
              <a:ext uri="{FF2B5EF4-FFF2-40B4-BE49-F238E27FC236}">
                <a16:creationId xmlns:a16="http://schemas.microsoft.com/office/drawing/2014/main" id="{6A1CF6AE-4BFF-FA1F-6998-093945033E5D}"/>
              </a:ext>
            </a:extLst>
          </p:cNvPr>
          <p:cNvSpPr>
            <a:spLocks noGrp="1"/>
          </p:cNvSpPr>
          <p:nvPr>
            <p:ph idx="1"/>
          </p:nvPr>
        </p:nvSpPr>
        <p:spPr/>
        <p:txBody>
          <a:bodyPr>
            <a:normAutofit/>
          </a:bodyPr>
          <a:lstStyle/>
          <a:p>
            <a:r>
              <a:rPr lang="en-US" sz="1800" dirty="0"/>
              <a:t>Papers:</a:t>
            </a:r>
          </a:p>
          <a:p>
            <a:pPr lvl="1"/>
            <a:r>
              <a:rPr lang="en-US" sz="1400" dirty="0"/>
              <a:t>In-Context Retrieval-Augmented Language Models</a:t>
            </a:r>
          </a:p>
          <a:p>
            <a:pPr lvl="1"/>
            <a:r>
              <a:rPr lang="en-US" sz="1400" dirty="0"/>
              <a:t>What Learning Algorithms is In-Context Learning? Investigating With Linear Models</a:t>
            </a:r>
          </a:p>
          <a:p>
            <a:pPr lvl="1"/>
            <a:r>
              <a:rPr lang="en-US" sz="1400" dirty="0"/>
              <a:t>Large Language Models Do In-Context Learning Differently</a:t>
            </a:r>
          </a:p>
          <a:p>
            <a:pPr lvl="1"/>
            <a:r>
              <a:rPr lang="en-US" sz="1400" dirty="0"/>
              <a:t>Symbol Tuning Improves In-Context Learning in Language Models</a:t>
            </a:r>
          </a:p>
        </p:txBody>
      </p:sp>
    </p:spTree>
    <p:extLst>
      <p:ext uri="{BB962C8B-B14F-4D97-AF65-F5344CB8AC3E}">
        <p14:creationId xmlns:p14="http://schemas.microsoft.com/office/powerpoint/2010/main" val="3505622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717B5-F992-3362-0E17-84D889214116}"/>
              </a:ext>
            </a:extLst>
          </p:cNvPr>
          <p:cNvSpPr>
            <a:spLocks noGrp="1"/>
          </p:cNvSpPr>
          <p:nvPr>
            <p:ph type="title"/>
          </p:nvPr>
        </p:nvSpPr>
        <p:spPr/>
        <p:txBody>
          <a:bodyPr>
            <a:normAutofit/>
          </a:bodyPr>
          <a:lstStyle/>
          <a:p>
            <a:r>
              <a:rPr lang="en-US" sz="2400" b="1" dirty="0"/>
              <a:t>Semantically-unrelated targets ICL</a:t>
            </a:r>
          </a:p>
        </p:txBody>
      </p:sp>
      <p:pic>
        <p:nvPicPr>
          <p:cNvPr id="4" name="Picture 3">
            <a:extLst>
              <a:ext uri="{FF2B5EF4-FFF2-40B4-BE49-F238E27FC236}">
                <a16:creationId xmlns:a16="http://schemas.microsoft.com/office/drawing/2014/main" id="{3C3B1EB7-E450-5662-C87F-80EA0A49F758}"/>
              </a:ext>
            </a:extLst>
          </p:cNvPr>
          <p:cNvPicPr>
            <a:picLocks noChangeAspect="1"/>
          </p:cNvPicPr>
          <p:nvPr/>
        </p:nvPicPr>
        <p:blipFill>
          <a:blip r:embed="rId2"/>
          <a:stretch>
            <a:fillRect/>
          </a:stretch>
        </p:blipFill>
        <p:spPr>
          <a:xfrm>
            <a:off x="1433146" y="1518748"/>
            <a:ext cx="9325708" cy="4094099"/>
          </a:xfrm>
          <a:prstGeom prst="rect">
            <a:avLst/>
          </a:prstGeom>
        </p:spPr>
      </p:pic>
    </p:spTree>
    <p:extLst>
      <p:ext uri="{BB962C8B-B14F-4D97-AF65-F5344CB8AC3E}">
        <p14:creationId xmlns:p14="http://schemas.microsoft.com/office/powerpoint/2010/main" val="18761989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403</TotalTime>
  <Words>1602</Words>
  <Application>Microsoft Office PowerPoint</Application>
  <PresentationFormat>Widescreen</PresentationFormat>
  <Paragraphs>368</Paragraphs>
  <Slides>44</Slides>
  <Notes>29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44</vt:i4>
      </vt:variant>
    </vt:vector>
  </HeadingPairs>
  <TitlesOfParts>
    <vt:vector size="49" baseType="lpstr">
      <vt:lpstr>Aptos</vt:lpstr>
      <vt:lpstr>Aptos Display</vt:lpstr>
      <vt:lpstr>Arial</vt:lpstr>
      <vt:lpstr>Times New Roman</vt:lpstr>
      <vt:lpstr>Office Theme</vt:lpstr>
      <vt:lpstr>In-Context Learning</vt:lpstr>
      <vt:lpstr>Instruction Fine-Tuning &amp; In-Context Learning</vt:lpstr>
      <vt:lpstr>Instruction Fine-Tuning &amp; In-Context Learning</vt:lpstr>
      <vt:lpstr>Instruction Fine-Tuning &amp; In-Context Learning</vt:lpstr>
      <vt:lpstr>Flipped-label ICL</vt:lpstr>
      <vt:lpstr>Flipped-label ICL</vt:lpstr>
      <vt:lpstr>In-Context Learning</vt:lpstr>
      <vt:lpstr>In-Context Learning</vt:lpstr>
      <vt:lpstr>Semantically-unrelated targets ICL</vt:lpstr>
      <vt:lpstr>Semantically-unrelated targets ICL</vt:lpstr>
      <vt:lpstr>Instruction tuning</vt:lpstr>
      <vt:lpstr>Symbol tuning</vt:lpstr>
      <vt:lpstr>Symbol tuning</vt:lpstr>
      <vt:lpstr>Symbol tuning</vt:lpstr>
      <vt:lpstr>Symbol tuning</vt:lpstr>
      <vt:lpstr>Symbol tuning</vt:lpstr>
      <vt:lpstr>Symbol tuning prompts</vt:lpstr>
      <vt:lpstr>Symbol tuning results</vt:lpstr>
      <vt:lpstr>Symbol tuning</vt:lpstr>
      <vt:lpstr>Symbol tuning</vt:lpstr>
      <vt:lpstr>Symbol Tuning Benchmark</vt:lpstr>
      <vt:lpstr>Symbol tuning</vt:lpstr>
      <vt:lpstr>Symbol tuning</vt:lpstr>
      <vt:lpstr>Symbol tuning</vt:lpstr>
      <vt:lpstr>Symbol tuning</vt:lpstr>
      <vt:lpstr>Symbol tuning</vt:lpstr>
      <vt:lpstr>Symbol tuning</vt:lpstr>
      <vt:lpstr>Symbol tuning</vt:lpstr>
      <vt:lpstr>Symbol tuning</vt:lpstr>
      <vt:lpstr>Symbol tuning results</vt:lpstr>
      <vt:lpstr>Symbol tuning results</vt:lpstr>
      <vt:lpstr>Symbol tuning results</vt:lpstr>
      <vt:lpstr>Symbol tuning results</vt:lpstr>
      <vt:lpstr>Symbol tuning results</vt:lpstr>
      <vt:lpstr>Symbol tuning results</vt:lpstr>
      <vt:lpstr>Symbol tuning feasible improvements</vt:lpstr>
      <vt:lpstr>Symbol tuning results</vt:lpstr>
      <vt:lpstr>Symbol tuning results</vt:lpstr>
      <vt:lpstr>Symbol tuning results</vt:lpstr>
      <vt:lpstr>Symbol tuning results</vt:lpstr>
      <vt:lpstr>Symbol tuning results</vt:lpstr>
      <vt:lpstr>Symbol tuning results</vt:lpstr>
      <vt:lpstr>Symbol tuning results</vt:lpstr>
      <vt:lpstr>Symbol tuning results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Shayan Salehi</dc:creator>
  <cp:lastModifiedBy>Shayan Salehi</cp:lastModifiedBy>
  <cp:revision>83</cp:revision>
  <dcterms:created xsi:type="dcterms:W3CDTF">2024-07-06T06:55:27Z</dcterms:created>
  <dcterms:modified xsi:type="dcterms:W3CDTF">2024-07-31T07:07:26Z</dcterms:modified>
</cp:coreProperties>
</file>